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72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edu.gov.ru/document/b014f0f434e770efe527956bdb272a38/download/2649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70253" y="663205"/>
            <a:ext cx="9755187" cy="196599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Решение </a:t>
            </a:r>
            <a:r>
              <a:rPr lang="ru-RU" sz="6000" dirty="0" smtClean="0"/>
              <a:t>ситуационных </a:t>
            </a:r>
            <a:br>
              <a:rPr lang="ru-RU" sz="6000" dirty="0" smtClean="0"/>
            </a:br>
            <a:r>
              <a:rPr lang="ru-RU" sz="6000" dirty="0" smtClean="0"/>
              <a:t>задач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70430" y="3032736"/>
            <a:ext cx="9755187" cy="101321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 опыта ведения  программы  наставничества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учителя МБОУ СОШ </a:t>
            </a:r>
            <a:r>
              <a:rPr lang="ru-RU" dirty="0" err="1" smtClean="0">
                <a:solidFill>
                  <a:schemeClr val="tx1"/>
                </a:solidFill>
              </a:rPr>
              <a:t>с.Осиновка</a:t>
            </a:r>
            <a:r>
              <a:rPr lang="ru-RU" dirty="0" smtClean="0">
                <a:solidFill>
                  <a:schemeClr val="tx1"/>
                </a:solidFill>
              </a:rPr>
              <a:t> Кутас Е.В.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7" y="651352"/>
            <a:ext cx="2129424" cy="21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8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25678"/>
            <a:ext cx="10396882" cy="701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515650"/>
            <a:ext cx="10394707" cy="38589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решила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навязывать Георгию дополнительные занятия по профориентации, однако предложила школьнику поискать ресурсы в себе, обратить внимание на происходящее вокруг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проведены встречи, на первой из которых выяснилось, что Георгий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СКЛОННОСТЬ К ТВОРЧЕСТВУ, ЛЮБИТ РИСОВАТЬ, ПРИДУМЫВАТЬ ДЕТАЛИ.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выдвинута гипотеза, что ученику предпочтительна сфера творческих профессий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последующих встречах были рассмотрены некоторые профессии: перспективы, возможности, конкретные работодатели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заинтересовался дизайном интерьера. Совместно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решено развивать творческий потенциал ученика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встречи были посвящены выявлению ресурсов и дальнейших перспектив развития. В результате Георгий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определился с будущей профессией</a:t>
            </a:r>
          </a:p>
        </p:txBody>
      </p:sp>
    </p:spTree>
    <p:extLst>
      <p:ext uri="{BB962C8B-B14F-4D97-AF65-F5344CB8AC3E}">
        <p14:creationId xmlns:p14="http://schemas.microsoft.com/office/powerpoint/2010/main" val="214732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 ЧАСТО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современные дети отличаются от предшествующих поколений и формат традиционного урока становится все менее эффективным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 сложности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УЧИТЕЛЯ ХИМИИ    возникли В 8-м  КЛАССЕ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большинство учеников не заинтересованы в предмете, регулярно не выполняют домашние задания, нарушают дисциплину.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97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827" y="685800"/>
            <a:ext cx="10443856" cy="6419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2649" y="1590805"/>
            <a:ext cx="10394707" cy="3833885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ПОРАБОТАВ С ГРУППОЙ «»ЗАВОДИЛ»- ВОСЬМИКЛАССНИКОВ, Я ПРЕДЛОЖИЛА  ИМ решение-  создать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 сети образовательное сообщество, в котором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будет выкладывать интересную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доступную информацию, касающуюся химии  в  окружающей ребят жизни, записывать и публиковать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видеоролики, какие-то опыты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ВСЕХ заинтересованные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предмете «Химия» учеников,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ЕЩЕ НАХОДИТСЯ В ПРОЦЕСЕ РЕШЕНИЯ, НО НАДЕЮСЬ, ЧТО  мотивация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усилится,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38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Таким образом, на нескольких примерах я </a:t>
            </a:r>
            <a:r>
              <a:rPr lang="ru-RU" sz="3200" dirty="0" err="1" smtClean="0"/>
              <a:t>поделиласть</a:t>
            </a:r>
            <a:r>
              <a:rPr lang="ru-RU" sz="3200" dirty="0" smtClean="0"/>
              <a:t> опытом работы по направлению «Учитель-ученик»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конкретной ситуации роли наставника и наставляемого могут меняться, переходя от учителя к ученику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учитель также может стать наставляемым 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это уже будет другая история</a:t>
            </a:r>
            <a:r>
              <a:rPr lang="ru-RU" sz="3200" dirty="0" smtClean="0"/>
              <a:t>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69879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6" y="288099"/>
            <a:ext cx="10045874" cy="50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9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00627"/>
            <a:ext cx="10396882" cy="764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Желаю </a:t>
            </a:r>
            <a:r>
              <a:rPr lang="ru-RU" dirty="0"/>
              <a:t>всем успеха!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8" y="1678488"/>
            <a:ext cx="9244209" cy="3782860"/>
          </a:xfrm>
        </p:spPr>
      </p:pic>
    </p:spTree>
    <p:extLst>
      <p:ext uri="{BB962C8B-B14F-4D97-AF65-F5344CB8AC3E}">
        <p14:creationId xmlns:p14="http://schemas.microsoft.com/office/powerpoint/2010/main" val="1350077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666" y="-183848"/>
            <a:ext cx="9933139" cy="573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marR="46990" indent="245110" algn="ctr">
              <a:lnSpc>
                <a:spcPct val="103000"/>
              </a:lnSpc>
              <a:spcAft>
                <a:spcPts val="2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используемой литературы</a:t>
            </a:r>
          </a:p>
          <a:p>
            <a:pPr marL="450850" marR="46990" indent="245110" algn="just">
              <a:lnSpc>
                <a:spcPct val="103000"/>
              </a:lnSpc>
              <a:spcAft>
                <a:spcPts val="2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marR="46990" lvl="0" indent="-342900" algn="just" fontAlgn="base">
              <a:lnSpc>
                <a:spcPct val="103000"/>
              </a:lnSpc>
              <a:spcAft>
                <a:spcPts val="25"/>
              </a:spcAft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Акулова, О. В. Конструирование ситуационных задач для оценивания компетентности учащихся : учебно-методическое пособие для педагогов школ / О. В. Акулова. –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СанктПетербург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КАРО, 2008. – 96 с. </a:t>
            </a:r>
          </a:p>
          <a:p>
            <a:pPr marL="342900" marR="46990" lvl="0" indent="-342900" algn="just" fontAlgn="base">
              <a:lnSpc>
                <a:spcPct val="103000"/>
              </a:lnSpc>
              <a:spcAft>
                <a:spcPts val="25"/>
              </a:spcAft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Блинов, В. И. Наставничество в образовании: нужен хорошо заточенный инструмент / В. И. Блинов, Е. Ю. Есенина, И. С. Сергеев // Профессиональное образование и рынок труда. – 2019. – № 3. – С. 4–18. </a:t>
            </a:r>
          </a:p>
          <a:p>
            <a:pPr marL="342900" marR="46990" lvl="0" indent="-342900" algn="just" fontAlgn="base">
              <a:lnSpc>
                <a:spcPct val="103000"/>
              </a:lnSpc>
              <a:spcAft>
                <a:spcPts val="25"/>
              </a:spcAft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Гаспаришвили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А. Г. Наставничество как социальный феномен: современные вызовы и новые реалии / А. Г.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Гаспаришвили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О. В.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Крухмалева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Народное образование. – 2019. – № 5 (1476). – С. 109–115. </a:t>
            </a:r>
          </a:p>
          <a:p>
            <a:pPr marL="342900" marR="46990" lvl="0" indent="-342900" algn="just" fontAlgn="base">
              <a:lnSpc>
                <a:spcPct val="103000"/>
              </a:lnSpc>
              <a:spcAft>
                <a:spcPts val="25"/>
              </a:spcAft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Ильясов, Д. Ф. Применение кейс-метода для развития психолого-педагогической компетентности учителей, взаимодействующих со сложными контингентами обучающихся / Д. Ф. Ильясов [и др.] // Научное обеспечение системы повышения квалификации кадров. – 2020. – № 2 (43). – С. 5–23. </a:t>
            </a:r>
          </a:p>
          <a:p>
            <a:pPr marL="342900" marR="46990" lvl="0" indent="-342900" algn="just" fontAlgn="base">
              <a:lnSpc>
                <a:spcPct val="103000"/>
              </a:lnSpc>
              <a:spcAft>
                <a:spcPts val="25"/>
              </a:spcAft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Мишина, А. Н. Улучшение условий труда и обучения внедрением современных методов: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shadowing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secondment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buddying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А. Н. Мишина, А. В. Кириллов // Материалы Ивановских чтений. – 2016. – № 3 (7). – С. 92–98.  </a:t>
            </a:r>
          </a:p>
        </p:txBody>
      </p:sp>
    </p:spTree>
    <p:extLst>
      <p:ext uri="{BB962C8B-B14F-4D97-AF65-F5344CB8AC3E}">
        <p14:creationId xmlns:p14="http://schemas.microsoft.com/office/powerpoint/2010/main" val="425282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467" y="1100158"/>
            <a:ext cx="11260899" cy="4308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6990" lvl="0" algn="just" fontAlgn="base">
              <a:lnSpc>
                <a:spcPct val="103000"/>
              </a:lnSpc>
              <a:spcAft>
                <a:spcPts val="25"/>
              </a:spcAft>
              <a:buClr>
                <a:srgbClr val="000000"/>
              </a:buClr>
              <a:buSzPts val="1600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Распоряжение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25.12.2019 № Р-145 «Об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обучающимися». – URL: 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https://docs.edu.gov.ru/document/b014f0f434e770efe527956bdb27 2a38/</a:t>
            </a:r>
            <a:r>
              <a:rPr lang="ru-RU" sz="20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download</a:t>
            </a:r>
            <a:r>
              <a:rPr lang="ru-RU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/2649/ </a:t>
            </a: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(дата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обращения: 05.12.2022).  </a:t>
            </a:r>
            <a:endParaRPr lang="ru-RU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6990" lvl="0" algn="just" fontAlgn="base">
              <a:lnSpc>
                <a:spcPct val="103000"/>
              </a:lnSpc>
              <a:spcAft>
                <a:spcPts val="25"/>
              </a:spcAft>
              <a:buClr>
                <a:srgbClr val="000000"/>
              </a:buClr>
              <a:buSzPts val="1600"/>
            </a:pPr>
            <a:endParaRPr lang="ru-RU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6990" lvl="0" algn="just" fontAlgn="base">
              <a:lnSpc>
                <a:spcPct val="103000"/>
              </a:lnSpc>
              <a:spcAft>
                <a:spcPts val="25"/>
              </a:spcAft>
              <a:buClr>
                <a:srgbClr val="000000"/>
              </a:buClr>
              <a:buSzPts val="1600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Суровцева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 А. Ситуационная задача как один из современных методических ресурсов обновления содержания школьного образования / В. А. Суровцева // Школьная педагогика. – 2016. – № 4. – 57 с. </a:t>
            </a:r>
            <a:endParaRPr lang="ru-RU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6990" lvl="0" algn="just" fontAlgn="base">
              <a:lnSpc>
                <a:spcPct val="103000"/>
              </a:lnSpc>
              <a:spcAft>
                <a:spcPts val="25"/>
              </a:spcAft>
              <a:buClr>
                <a:srgbClr val="000000"/>
              </a:buClr>
              <a:buSzPts val="1600"/>
            </a:pPr>
            <a:endParaRPr lang="ru-RU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6990" lvl="0" algn="just" fontAlgn="base">
              <a:lnSpc>
                <a:spcPct val="103000"/>
              </a:lnSpc>
              <a:spcAft>
                <a:spcPts val="25"/>
              </a:spcAft>
              <a:buClr>
                <a:srgbClr val="000000"/>
              </a:buClr>
              <a:buSzPts val="1600"/>
            </a:pPr>
            <a:endParaRPr lang="ru-RU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6990" lvl="0" algn="ctr" fontAlgn="base">
              <a:lnSpc>
                <a:spcPct val="103000"/>
              </a:lnSpc>
              <a:spcAft>
                <a:spcPts val="25"/>
              </a:spcAft>
              <a:buClr>
                <a:srgbClr val="000000"/>
              </a:buClr>
              <a:buSzPts val="1600"/>
            </a:pPr>
            <a:r>
              <a:rPr lang="ru-RU" sz="660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lang="ru-RU" sz="6600" dirty="0">
              <a:solidFill>
                <a:srgbClr val="C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3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268" y="572011"/>
            <a:ext cx="525675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системе отношений «учитель – ученик» предполагает передачу опыта, знаний, умений посредством доверительного неформального общения, основанного на принципах партнерства. Наставляемый посредством взаимодействия с наставником, опираясь на его активную позицию, решает конкретные задачи: жизненные, личные,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профессиональные.</a:t>
            </a:r>
          </a:p>
          <a:p>
            <a:endParaRPr lang="ru-RU" sz="2000" b="1" dirty="0">
              <a:latin typeface="+mj-lt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+mj-lt"/>
              <a:cs typeface="Times New Roman" panose="02020603050405020304" pitchFamily="18" charset="0"/>
            </a:endParaRPr>
          </a:p>
          <a:p>
            <a:endParaRPr lang="ru-RU" sz="2000" b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89" y="112734"/>
            <a:ext cx="5185774" cy="50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0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1348" y="363254"/>
            <a:ext cx="60625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характеризуется наличием актуального опыта и знаний по решению тех или иных задач, в частности, направленных на достижение жизненных, личных, профессиональных </a:t>
            </a:r>
            <a:r>
              <a:rPr 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</a:t>
            </a:r>
            <a:r>
              <a:rPr lang="ru-RU" sz="24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 желает и готов поделиться этим опытом с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наставляемым.</a:t>
            </a:r>
          </a:p>
          <a:p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 «учитель – ученик» направлена на решение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круга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и проблем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4" y="0"/>
            <a:ext cx="4935254" cy="502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5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наставничества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непосредственный контакт с учеником, общение с ним не только в рабочее время, но и  в неформальной обстановке,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Опосредованное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наставничество проявляется только формально, путем советов, рекомендаций, но личные контакты сведены к минимуму.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наставничество распространяется на большую группу или на  весь коллектив учеников.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20" y="137786"/>
            <a:ext cx="3469710" cy="22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0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 своей деятельности по оказанию наставничества в области решения жизненных ситуаций я использовала следующий алгоритм: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.ознакомиться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ситуацией;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выявить ключевую проблему, ее спровоцировавшую;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рассмотреть ситуацию с позиции ее основных участников;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определить возможности наставничества в решении данной ситуации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уточнить модель наставничества, целесообразную для решения возникшей проблемы;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спрогнозировать возможные эффекты, результаты позитивного разрешения ситуации с помощью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1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систематизации данного алгоритма можно представить его в виде таблицы, которую необходимо заполнить, решая педагогическую ситуацию с помощью наставничества в системе «учитель – ученик»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06694277"/>
              </p:ext>
            </p:extLst>
          </p:nvPr>
        </p:nvGraphicFramePr>
        <p:xfrm>
          <a:off x="1565753" y="1941536"/>
          <a:ext cx="7878872" cy="3131505"/>
        </p:xfrm>
        <a:graphic>
          <a:graphicData uri="http://schemas.openxmlformats.org/drawingml/2006/table">
            <a:tbl>
              <a:tblPr firstRow="1" firstCol="1" bandRow="1"/>
              <a:tblGrid>
                <a:gridCol w="4662820">
                  <a:extLst>
                    <a:ext uri="{9D8B030D-6E8A-4147-A177-3AD203B41FA5}">
                      <a16:colId xmlns:a16="http://schemas.microsoft.com/office/drawing/2014/main" val="1402419284"/>
                    </a:ext>
                  </a:extLst>
                </a:gridCol>
                <a:gridCol w="3216052">
                  <a:extLst>
                    <a:ext uri="{9D8B030D-6E8A-4147-A177-3AD203B41FA5}">
                      <a16:colId xmlns:a16="http://schemas.microsoft.com/office/drawing/2014/main" val="2915007409"/>
                    </a:ext>
                  </a:extLst>
                </a:gridCol>
              </a:tblGrid>
              <a:tr h="347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ПОЗИЦИЯ АЛГОРИТМА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ЭТАПА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03460"/>
                  </a:ext>
                </a:extLst>
              </a:tr>
              <a:tr h="3479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Ключевая проблема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076493"/>
                  </a:ext>
                </a:extLst>
              </a:tr>
              <a:tr h="6958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Ситуация с позиции ее основных участников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324122"/>
                  </a:ext>
                </a:extLst>
              </a:tr>
              <a:tr h="6958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Возможности решения ситуации с помощью наставничества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9920"/>
                  </a:ext>
                </a:extLst>
              </a:tr>
              <a:tr h="3479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Модель наставничества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666200"/>
                  </a:ext>
                </a:extLst>
              </a:tr>
              <a:tr h="6958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Возможные эффекты, результаты позитивного разрешения ситуации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255859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АЛГОРИТМ РЕШЕНИЯ СИТУАЦИИ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5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 обычно хорошо учится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концу первой четверти дисциплинированная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вдруг начинает получать плохие оценки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разговоре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выясняется, что девочка устала, накапливает домашние задания за несколько дней, а затем пытается экстренно их выполнить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время как раньше уже не получается – домашних заданий к концу четверти стало больше</a:t>
            </a:r>
          </a:p>
        </p:txBody>
      </p:sp>
    </p:spTree>
    <p:extLst>
      <p:ext uri="{BB962C8B-B14F-4D97-AF65-F5344CB8AC3E}">
        <p14:creationId xmlns:p14="http://schemas.microsoft.com/office/powerpoint/2010/main" val="271073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разговора с Дашей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поддержала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девочку.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мы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планировать день ученицы, внедряя элементы тайм-менеджмента, в частности составляли почасовое расписание в формате чек-листов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Буквально за несколько недель успеваемость Даши заметно повысилась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успешно окончила четверть и отметила, что в эти недели выполняла домашние задания с большим удовольствием.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414" y="214313"/>
            <a:ext cx="3300085" cy="171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0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Георгий, ученик 9-го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 на мероприятии по профориентации выглядел растерянно. Ученик сказал, что не может разобраться в себе и не понимает, в каких сферах чувствует себя уверенно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ПОСОВЕТОВАЛА ОБРАТИТЬСЯ К КУРАТОРУ НАСТАВНИЧЕСТВА В ШКОЛЕ.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ГЕОРГИЯ ПРИКРЕПИЛИ К МОЕЙ ГРУППЕ.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отметила, что у Георгия низкая мотивация к выбору профессии и трудовой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188393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94</TotalTime>
  <Words>898</Words>
  <Application>Microsoft Office PowerPoint</Application>
  <PresentationFormat>Широкоэкранный</PresentationFormat>
  <Paragraphs>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Impact</vt:lpstr>
      <vt:lpstr>Times New Roman</vt:lpstr>
      <vt:lpstr>Главное мероприятие</vt:lpstr>
      <vt:lpstr>Решение ситуационных  задач</vt:lpstr>
      <vt:lpstr>Презентация PowerPoint</vt:lpstr>
      <vt:lpstr>Презентация PowerPoint</vt:lpstr>
      <vt:lpstr>Типы наставничества</vt:lpstr>
      <vt:lpstr>В своей деятельности по оказанию наставничества в области решения жизненных ситуаций я использовала следующий алгоритм:</vt:lpstr>
      <vt:lpstr>Для удобства систематизации данного алгоритма можно представить его в виде таблицы, которую необходимо заполнить, решая педагогическую ситуацию с помощью наставничества в системе «учитель – ученик»  </vt:lpstr>
      <vt:lpstr>СИТУАЦИЯ 1</vt:lpstr>
      <vt:lpstr>РЕШЕНИЕ</vt:lpstr>
      <vt:lpstr>СИТУАЦИЯ 2</vt:lpstr>
      <vt:lpstr>РЕШЕНИЕ</vt:lpstr>
      <vt:lpstr>СИТУАЦИЯ 3</vt:lpstr>
      <vt:lpstr>РЕШЕНИЕ</vt:lpstr>
      <vt:lpstr>Таким образом, на нескольких примерах я поделиласть опытом работы по направлению «Учитель-ученик»</vt:lpstr>
      <vt:lpstr>Презентация PowerPoint</vt:lpstr>
      <vt:lpstr>Желаю всем успеха!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жизненных ситуаций</dc:title>
  <dc:creator>User</dc:creator>
  <cp:lastModifiedBy>User</cp:lastModifiedBy>
  <cp:revision>24</cp:revision>
  <dcterms:created xsi:type="dcterms:W3CDTF">2022-12-14T04:13:26Z</dcterms:created>
  <dcterms:modified xsi:type="dcterms:W3CDTF">2022-12-15T01:46:57Z</dcterms:modified>
</cp:coreProperties>
</file>