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core.xml" ContentType="application/vnd.openxmlformats-package.core-propertie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slideMasters/slideMaster.xml" ContentType="application/vnd.openxmlformats-officedocument.presentationml.slideMaster+xml"/>
  <Override PartName="/ppt/slideLayouts/slideLayout.xml" ContentType="application/vnd.openxmlformats-officedocument.presentationml.slideLayout+xml"/>
  <Override PartName="/ppt/theme/theme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</Types>
</file>

<file path=_rels/.rels>&#65279;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>
  <p:sldMasterIdLst>
    <p:sldMasterId id="2147483648" r:id="rId1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7562088" cy="10692384"/>
  <p:notesSz cx="6858000" cy="9144000"/>
</p:presentation>
</file>

<file path=ppt/presProps.xml><?xml version="1.0" encoding="utf-8"?>
<p:presentationPr xmlns:p="http://schemas.openxmlformats.org/presentationml/2006/main" xmlns:a="http://schemas.openxmlformats.org/drawingml/2006/main" xmlns:r="http://schemas.openxmlformats.org/officeDocument/2006/relationships">
</p:presentationPr>
</file>

<file path=ppt/tableStyles.xml><?xml version="1.0" encoding="utf-8"?>
<a:tblStyleLst xmlns:a="http://schemas.openxmlformats.org/drawingml/2006/main" def="{5C22544A-7EE6-4342-B048-85BDC9FD1C3A}">
</a:tblStyleLst>
</file>

<file path=ppt/_rels/presentation.xml.rels>&#65279;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.xml"/><Relationship Id="rId2" Type="http://schemas.openxmlformats.org/officeDocument/2006/relationships/theme" Target="theme/theme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/Relationships>
</file>

<file path=ppt/slideLayouts/_rels/slideLayout.xml.rels>&#65279;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Masters/_rels/slideMaster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theme" Target="../theme/theme.xml"/></Relationships>
</file>

<file path=ppt/slideMasters/slideMaster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.jpeg"/><Relationship Id="rPictId1" Type="http://schemas.openxmlformats.org/officeDocument/2006/relationships/image" Target="../media/image2.jpeg"/><Relationship Id="rId1" Type="http://schemas.openxmlformats.org/officeDocument/2006/relationships/slideLayout" Target="../slideLayouts/slideLayout.xml"/></Relationships>
</file>

<file path=ppt/slides/_rels/slide10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3.jpeg"/><Relationship Id="rId1" Type="http://schemas.openxmlformats.org/officeDocument/2006/relationships/slideLayout" Target="../slideLayouts/slideLayout.xml"/></Relationships>
</file>

<file path=ppt/slides/_rels/slide11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4.jpeg"/><Relationship Id="rId1" Type="http://schemas.openxmlformats.org/officeDocument/2006/relationships/slideLayout" Target="../slideLayouts/slideLayout.xml"/></Relationships>
</file>

<file path=ppt/slides/_rels/slide12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5.jpeg"/><Relationship Id="rPictId1" Type="http://schemas.openxmlformats.org/officeDocument/2006/relationships/image" Target="../media/image16.jpeg"/><Relationship Id="rId1" Type="http://schemas.openxmlformats.org/officeDocument/2006/relationships/slideLayout" Target="../slideLayouts/slideLayout.xml"/></Relationships>
</file>

<file path=ppt/slides/_rels/slide13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7.jpeg"/><Relationship Id="rId1" Type="http://schemas.openxmlformats.org/officeDocument/2006/relationships/slideLayout" Target="../slideLayouts/slideLayout.xml"/></Relationships>
</file>

<file path=ppt/slides/_rels/slide14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8.jpeg"/><Relationship Id="rId1" Type="http://schemas.openxmlformats.org/officeDocument/2006/relationships/slideLayout" Target="../slideLayouts/slideLayout.xml"/></Relationships>
</file>

<file path=ppt/slides/_rels/slide15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9.jpeg"/><Relationship Id="rId1" Type="http://schemas.openxmlformats.org/officeDocument/2006/relationships/slideLayout" Target="../slideLayouts/slideLayout.xml"/></Relationships>
</file>

<file path=ppt/slides/_rels/slide16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20.jpeg"/><Relationship Id="rId1" Type="http://schemas.openxmlformats.org/officeDocument/2006/relationships/slideLayout" Target="../slideLayouts/slideLayout.xml"/></Relationships>
</file>

<file path=ppt/slides/_rels/slide2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3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3.jpeg"/><Relationship Id="rId1" Type="http://schemas.openxmlformats.org/officeDocument/2006/relationships/slideLayout" Target="../slideLayouts/slideLayout.xml"/></Relationships>
</file>

<file path=ppt/slides/_rels/slide4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4.jpeg"/><Relationship Id="rId1" Type="http://schemas.openxmlformats.org/officeDocument/2006/relationships/slideLayout" Target="../slideLayouts/slideLayout.xml"/></Relationships>
</file>

<file path=ppt/slides/_rels/slide5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5.jpeg"/><Relationship Id="rId1" Type="http://schemas.openxmlformats.org/officeDocument/2006/relationships/slideLayout" Target="../slideLayouts/slideLayout.xml"/></Relationships>
</file>

<file path=ppt/slides/_rels/slide6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6.jpeg"/><Relationship Id="rPictId1" Type="http://schemas.openxmlformats.org/officeDocument/2006/relationships/image" Target="../media/image7.jpeg"/><Relationship Id="rId1" Type="http://schemas.openxmlformats.org/officeDocument/2006/relationships/slideLayout" Target="../slideLayouts/slideLayout.xml"/></Relationships>
</file>

<file path=ppt/slides/_rels/slide7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8.jpeg"/><Relationship Id="rId1" Type="http://schemas.openxmlformats.org/officeDocument/2006/relationships/slideLayout" Target="../slideLayouts/slideLayout.xml"/></Relationships>
</file>

<file path=ppt/slides/_rels/slide8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9.jpeg"/><Relationship Id="rPictId1" Type="http://schemas.openxmlformats.org/officeDocument/2006/relationships/image" Target="../media/image10.jpeg"/><Relationship Id="rId1" Type="http://schemas.openxmlformats.org/officeDocument/2006/relationships/slideLayout" Target="../slideLayouts/slideLayout.xml"/></Relationships>
</file>

<file path=ppt/slides/_rels/slide9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1.jpeg"/><Relationship Id="rPictId1" Type="http://schemas.openxmlformats.org/officeDocument/2006/relationships/image" Target="../media/image12.jpeg"/><Relationship Id="rId1" Type="http://schemas.openxmlformats.org/officeDocument/2006/relationships/slideLayout" Target="../slideLayouts/slideLayout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246888" y="2276856"/>
            <a:ext cx="6854952" cy="3044952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1914144" y="6836664"/>
            <a:ext cx="3115056" cy="3438144"/>
          </a:xfrm>
          <a:prstGeom prst="rect">
            <a:avLst/>
          </a:prstGeom>
        </p:spPr>
      </p:pic>
      <p:sp>
        <p:nvSpPr>
          <p:cNvPr id="4" name=""/>
          <p:cNvSpPr/>
          <p:nvPr/>
        </p:nvSpPr>
        <p:spPr>
          <a:xfrm>
            <a:off x="1901952" y="371856"/>
            <a:ext cx="3749040" cy="5334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115000"/>
              </a:lnSpc>
            </a:pPr>
            <a:r>
              <a:rPr lang="ru" sz="1100">
                <a:latin typeface="Times New Roman"/>
              </a:rPr>
              <a:t>муниципальное бюджетное общеобразовательное учреждение «Средняя общеобразовательная школа с.Осиновка» Михайловского муниципального района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1005840" y="1158240"/>
            <a:ext cx="5897880" cy="3057144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1121664" y="737616"/>
            <a:ext cx="5708904" cy="2590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ru" b="1" sz="1600">
                <a:solidFill>
                  <a:srgbClr val="93463C"/>
                </a:solidFill>
                <a:latin typeface="Arial"/>
              </a:rPr>
              <a:t>ПРАВИЛА ПОВЕДЕНИЯ НА ЖЕЛЕЗНОЙ ДОРОГЕ</a:t>
            </a:r>
          </a:p>
        </p:txBody>
      </p:sp>
      <p:sp>
        <p:nvSpPr>
          <p:cNvPr id="4" name=""/>
          <p:cNvSpPr/>
          <p:nvPr/>
        </p:nvSpPr>
        <p:spPr>
          <a:xfrm>
            <a:off x="1002792" y="4242816"/>
            <a:ext cx="2337816" cy="15849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950">
                <a:solidFill>
                  <a:srgbClr val="161616"/>
                </a:solidFill>
                <a:latin typeface="Arial"/>
              </a:rPr>
              <a:t>Железная дорога - не место для игр!</a:t>
            </a:r>
          </a:p>
        </p:txBody>
      </p:sp>
      <p:sp>
        <p:nvSpPr>
          <p:cNvPr id="5" name=""/>
          <p:cNvSpPr/>
          <p:nvPr/>
        </p:nvSpPr>
        <p:spPr>
          <a:xfrm>
            <a:off x="4093464" y="4248912"/>
            <a:ext cx="2804160" cy="4663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115000"/>
              </a:lnSpc>
            </a:pPr>
            <a:r>
              <a:rPr lang="ru" b="1" sz="950">
                <a:solidFill>
                  <a:srgbClr val="161616"/>
                </a:solidFill>
                <a:latin typeface="Arial"/>
              </a:rPr>
              <a:t>Сними наушники и капюшон при переходе железнодорожных путей!</a:t>
            </a:r>
          </a:p>
          <a:p>
            <a:pPr indent="0">
              <a:lnSpc>
                <a:spcPct val="115000"/>
              </a:lnSpc>
            </a:pPr>
            <a:r>
              <a:rPr lang="ru" b="1" sz="950">
                <a:solidFill>
                  <a:srgbClr val="161616"/>
                </a:solidFill>
                <a:latin typeface="Arial"/>
              </a:rPr>
              <a:t>Они мешают заметить поезд!</a:t>
            </a:r>
          </a:p>
        </p:txBody>
      </p:sp>
      <p:sp>
        <p:nvSpPr>
          <p:cNvPr id="6" name=""/>
          <p:cNvSpPr/>
          <p:nvPr/>
        </p:nvSpPr>
        <p:spPr>
          <a:xfrm>
            <a:off x="963168" y="4888992"/>
            <a:ext cx="5583936" cy="38709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just" marL="177868" indent="0">
              <a:lnSpc>
                <a:spcPct val="85000"/>
              </a:lnSpc>
              <a:spcAft>
                <a:spcPts val="700"/>
              </a:spcAft>
            </a:pPr>
            <a:r>
              <a:rPr lang="ru" b="1" sz="1400">
                <a:solidFill>
                  <a:srgbClr val="93463C"/>
                </a:solidFill>
                <a:latin typeface="Arial"/>
              </a:rPr>
              <a:t>ЗАПРЕЩАЕТСЯ:</a:t>
            </a:r>
          </a:p>
          <a:p>
            <a:pPr marL="177868" indent="-190500">
              <a:lnSpc>
                <a:spcPct val="85000"/>
              </a:lnSpc>
              <a:spcAft>
                <a:spcPts val="910"/>
              </a:spcAft>
            </a:pPr>
            <a:r>
              <a:rPr lang="ru" b="1" sz="1400">
                <a:solidFill>
                  <a:srgbClr val="161616"/>
                </a:solidFill>
                <a:latin typeface="Arial"/>
              </a:rPr>
              <a:t>1. Ходить по железнодорожным путям и перебегать через железнодорожные пути перед близко идущим поездом;</a:t>
            </a:r>
          </a:p>
          <a:p>
            <a:pPr marL="177868" indent="-190500">
              <a:lnSpc>
                <a:spcPct val="87000"/>
              </a:lnSpc>
              <a:spcAft>
                <a:spcPts val="910"/>
              </a:spcAft>
            </a:pPr>
            <a:r>
              <a:rPr lang="ru" b="1" sz="1400">
                <a:solidFill>
                  <a:srgbClr val="161616"/>
                </a:solidFill>
                <a:latin typeface="Arial"/>
              </a:rPr>
              <a:t>2. Переходить железнодорожные переезды при закрытом шлагбауме или показании красного сигнала светофора переездной сигнализации;</a:t>
            </a:r>
          </a:p>
          <a:p>
            <a:pPr marL="177868" indent="-190500">
              <a:lnSpc>
                <a:spcPct val="85000"/>
              </a:lnSpc>
              <a:spcAft>
                <a:spcPts val="910"/>
              </a:spcAft>
            </a:pPr>
            <a:r>
              <a:rPr lang="ru" b="1" sz="1400">
                <a:solidFill>
                  <a:srgbClr val="161616"/>
                </a:solidFill>
                <a:latin typeface="Arial"/>
              </a:rPr>
              <a:t>3. Подлезать под вагоны и перелезать через автосцепки для прохода через путь;</a:t>
            </a:r>
          </a:p>
          <a:p>
            <a:pPr marL="177868" indent="-190500">
              <a:lnSpc>
                <a:spcPct val="87000"/>
              </a:lnSpc>
              <a:spcAft>
                <a:spcPts val="910"/>
              </a:spcAft>
            </a:pPr>
            <a:r>
              <a:rPr lang="ru" b="1" sz="1400">
                <a:solidFill>
                  <a:srgbClr val="161616"/>
                </a:solidFill>
                <a:latin typeface="Arial"/>
              </a:rPr>
              <a:t>4. Проходить вдоль железнодорожного пути ближе 5 метров от крайнего рельса;</a:t>
            </a:r>
          </a:p>
          <a:p>
            <a:pPr marL="177868" indent="-190500">
              <a:lnSpc>
                <a:spcPct val="85000"/>
              </a:lnSpc>
              <a:spcAft>
                <a:spcPts val="910"/>
              </a:spcAft>
            </a:pPr>
            <a:r>
              <a:rPr lang="ru" b="1" sz="1400">
                <a:solidFill>
                  <a:srgbClr val="161616"/>
                </a:solidFill>
                <a:latin typeface="Arial"/>
              </a:rPr>
              <a:t>5. Вблизи железнодорожных путей находиться в наушниках, разговаривать по мобильному телефону;</a:t>
            </a:r>
          </a:p>
          <a:p>
            <a:pPr marL="177868" indent="-190500">
              <a:lnSpc>
                <a:spcPct val="85000"/>
              </a:lnSpc>
              <a:spcAft>
                <a:spcPts val="910"/>
              </a:spcAft>
            </a:pPr>
            <a:r>
              <a:rPr lang="ru" b="1" sz="1400">
                <a:solidFill>
                  <a:srgbClr val="161616"/>
                </a:solidFill>
                <a:latin typeface="Arial"/>
              </a:rPr>
              <a:t>6. Подниматься на опоры, на крышу вагонов и локомотивов, прикасаться к электропроводам;</a:t>
            </a:r>
          </a:p>
          <a:p>
            <a:pPr indent="0">
              <a:lnSpc>
                <a:spcPct val="85000"/>
              </a:lnSpc>
            </a:pPr>
            <a:r>
              <a:rPr lang="ru" b="1" sz="1400">
                <a:solidFill>
                  <a:srgbClr val="161616"/>
                </a:solidFill>
                <a:latin typeface="Arial"/>
              </a:rPr>
              <a:t>7. Заходить в вагон и выходить из вагона на ходу поезда;</a:t>
            </a:r>
          </a:p>
        </p:txBody>
      </p:sp>
      <p:sp>
        <p:nvSpPr>
          <p:cNvPr id="7" name=""/>
          <p:cNvSpPr/>
          <p:nvPr/>
        </p:nvSpPr>
        <p:spPr>
          <a:xfrm>
            <a:off x="7053072" y="10098024"/>
            <a:ext cx="161544" cy="1249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Calibri"/>
              </a:rPr>
              <a:t>10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728472" y="5839968"/>
            <a:ext cx="2645664" cy="3712464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1633728" y="408432"/>
            <a:ext cx="4443984" cy="3169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ru" b="1" sz="2400">
                <a:solidFill>
                  <a:srgbClr val="FF0000"/>
                </a:solidFill>
                <a:latin typeface="Arial"/>
              </a:rPr>
              <a:t>Держись подальше от толпы</a:t>
            </a:r>
          </a:p>
        </p:txBody>
      </p:sp>
      <p:sp>
        <p:nvSpPr>
          <p:cNvPr id="4" name=""/>
          <p:cNvSpPr/>
          <p:nvPr/>
        </p:nvSpPr>
        <p:spPr>
          <a:xfrm>
            <a:off x="569976" y="1127760"/>
            <a:ext cx="6644640" cy="38100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just" marL="192600" indent="-228600">
              <a:lnSpc>
                <a:spcPct val="115000"/>
              </a:lnSpc>
              <a:spcAft>
                <a:spcPts val="700"/>
              </a:spcAft>
            </a:pPr>
            <a:r>
              <a:rPr lang="ru" sz="1800">
                <a:latin typeface="Arial"/>
              </a:rPr>
              <a:t>1. Если оказался в толпе людей, никогда не иди против движения.</a:t>
            </a:r>
          </a:p>
          <a:p>
            <a:pPr algn="just" marL="192600" indent="-228600">
              <a:lnSpc>
                <a:spcPct val="115000"/>
              </a:lnSpc>
              <a:spcAft>
                <a:spcPts val="700"/>
              </a:spcAft>
            </a:pPr>
            <a:r>
              <a:rPr lang="ru" sz="1800">
                <a:latin typeface="Arial"/>
              </a:rPr>
              <a:t>2. Если в быстро движущейся толпе упал, сразу закрывай голову руками и старайся резко подняться.</a:t>
            </a:r>
          </a:p>
          <a:p>
            <a:pPr algn="just" marL="192600" indent="-228600">
              <a:lnSpc>
                <a:spcPct val="115000"/>
              </a:lnSpc>
              <a:spcAft>
                <a:spcPts val="700"/>
              </a:spcAft>
            </a:pPr>
            <a:r>
              <a:rPr lang="ru" sz="1800">
                <a:latin typeface="Arial"/>
              </a:rPr>
              <a:t>3. 3. Если при падении уронил какие-то вещи, не пытайся их поднять.</a:t>
            </a:r>
          </a:p>
          <a:p>
            <a:pPr algn="just" marL="192600" indent="-228600">
              <a:lnSpc>
                <a:spcPct val="115000"/>
              </a:lnSpc>
              <a:spcAft>
                <a:spcPts val="700"/>
              </a:spcAft>
            </a:pPr>
            <a:r>
              <a:rPr lang="ru" sz="1800">
                <a:latin typeface="Arial"/>
              </a:rPr>
              <a:t>4. Если давка приняла угрожающий характер, немедленно освободись от любой ноши, прежде всего от сумки на длинном ремне и шарфа.</a:t>
            </a:r>
          </a:p>
          <a:p>
            <a:pPr algn="just" marL="192600" indent="-228600">
              <a:lnSpc>
                <a:spcPct val="115000"/>
              </a:lnSpc>
            </a:pPr>
            <a:r>
              <a:rPr lang="ru" sz="1800">
                <a:latin typeface="Arial"/>
              </a:rPr>
              <a:t>5. Если возникла паника, старайтесь сохранить спокойствие и способность правильно оценить ситуацию.</a:t>
            </a:r>
          </a:p>
        </p:txBody>
      </p:sp>
      <p:sp>
        <p:nvSpPr>
          <p:cNvPr id="5" name=""/>
          <p:cNvSpPr/>
          <p:nvPr/>
        </p:nvSpPr>
        <p:spPr>
          <a:xfrm>
            <a:off x="350520" y="5291328"/>
            <a:ext cx="4989576" cy="2072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i="1" sz="1800">
                <a:latin typeface="Arial"/>
              </a:rPr>
              <a:t>ПОМНИ! </a:t>
            </a:r>
            <a:r>
              <a:rPr lang="ru" i="1" sz="1800">
                <a:latin typeface="Arial"/>
              </a:rPr>
              <a:t>В толпе наДо быть внимательным!</a:t>
            </a:r>
          </a:p>
        </p:txBody>
      </p:sp>
      <p:sp>
        <p:nvSpPr>
          <p:cNvPr id="6" name=""/>
          <p:cNvSpPr/>
          <p:nvPr/>
        </p:nvSpPr>
        <p:spPr>
          <a:xfrm>
            <a:off x="3675888" y="7738872"/>
            <a:ext cx="3550920" cy="21061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r" indent="0">
              <a:lnSpc>
                <a:spcPct val="115000"/>
              </a:lnSpc>
            </a:pPr>
            <a:r>
              <a:rPr lang="ru" b="1" i="1" sz="1600">
                <a:latin typeface="Arial"/>
              </a:rPr>
              <a:t>Полиция </a:t>
            </a:r>
            <a:r>
              <a:rPr lang="ru" i="1" sz="1600">
                <a:latin typeface="Arial"/>
              </a:rPr>
              <a:t>- </a:t>
            </a:r>
            <a:r>
              <a:rPr lang="ru" b="1" i="1" sz="1600">
                <a:latin typeface="Arial"/>
              </a:rPr>
              <a:t>02</a:t>
            </a:r>
          </a:p>
          <a:p>
            <a:pPr algn="r" indent="0">
              <a:lnSpc>
                <a:spcPct val="115000"/>
              </a:lnSpc>
              <a:spcAft>
                <a:spcPts val="1470"/>
              </a:spcAft>
            </a:pPr>
            <a:r>
              <a:rPr lang="ru" b="1" i="1" sz="1600">
                <a:latin typeface="Arial"/>
              </a:rPr>
              <a:t>(с мобильного телефона - 102)</a:t>
            </a:r>
          </a:p>
          <a:p>
            <a:pPr algn="r" indent="0">
              <a:lnSpc>
                <a:spcPct val="115000"/>
              </a:lnSpc>
              <a:spcAft>
                <a:spcPts val="1470"/>
              </a:spcAft>
            </a:pPr>
            <a:r>
              <a:rPr lang="ru" b="1" i="1" sz="1600">
                <a:latin typeface="Arial"/>
              </a:rPr>
              <a:t>Скорая помощь </a:t>
            </a:r>
            <a:r>
              <a:rPr lang="ru" i="1" sz="1600">
                <a:latin typeface="Arial"/>
              </a:rPr>
              <a:t>- </a:t>
            </a:r>
            <a:r>
              <a:rPr lang="ru" b="1" i="1" sz="1600">
                <a:latin typeface="Arial"/>
              </a:rPr>
              <a:t>03 (с мобильного телефона - 103)</a:t>
            </a:r>
          </a:p>
          <a:p>
            <a:pPr algn="r" indent="0">
              <a:lnSpc>
                <a:spcPct val="115000"/>
              </a:lnSpc>
            </a:pPr>
            <a:r>
              <a:rPr lang="ru" b="1" i="1" sz="1600">
                <a:latin typeface="Arial"/>
              </a:rPr>
              <a:t>Единый номер экстренных служб для мобильного телефона - 112</a:t>
            </a:r>
          </a:p>
        </p:txBody>
      </p:sp>
      <p:sp>
        <p:nvSpPr>
          <p:cNvPr id="7" name=""/>
          <p:cNvSpPr/>
          <p:nvPr/>
        </p:nvSpPr>
        <p:spPr>
          <a:xfrm>
            <a:off x="7053072" y="10098024"/>
            <a:ext cx="161544" cy="1249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Calibri"/>
              </a:rPr>
              <a:t>11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4794504" y="984504"/>
            <a:ext cx="2584704" cy="2624328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2542032" y="5983224"/>
            <a:ext cx="2395728" cy="3240024"/>
          </a:xfrm>
          <a:prstGeom prst="rect">
            <a:avLst/>
          </a:prstGeom>
        </p:spPr>
      </p:pic>
      <p:sp>
        <p:nvSpPr>
          <p:cNvPr id="4" name=""/>
          <p:cNvSpPr/>
          <p:nvPr/>
        </p:nvSpPr>
        <p:spPr>
          <a:xfrm>
            <a:off x="402336" y="1060704"/>
            <a:ext cx="179832" cy="2011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800">
                <a:latin typeface="Arial"/>
              </a:rPr>
              <a:t>1.</a:t>
            </a:r>
          </a:p>
        </p:txBody>
      </p:sp>
      <p:sp>
        <p:nvSpPr>
          <p:cNvPr id="5" name=""/>
          <p:cNvSpPr/>
          <p:nvPr/>
        </p:nvSpPr>
        <p:spPr>
          <a:xfrm>
            <a:off x="384048" y="2270760"/>
            <a:ext cx="198120" cy="2011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800">
                <a:latin typeface="Arial"/>
              </a:rPr>
              <a:t>2.</a:t>
            </a:r>
          </a:p>
        </p:txBody>
      </p:sp>
      <p:sp>
        <p:nvSpPr>
          <p:cNvPr id="6" name=""/>
          <p:cNvSpPr/>
          <p:nvPr/>
        </p:nvSpPr>
        <p:spPr>
          <a:xfrm>
            <a:off x="387096" y="3179064"/>
            <a:ext cx="195072" cy="2042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800">
                <a:latin typeface="Arial"/>
              </a:rPr>
              <a:t>3.</a:t>
            </a:r>
          </a:p>
        </p:txBody>
      </p:sp>
      <p:sp>
        <p:nvSpPr>
          <p:cNvPr id="7" name=""/>
          <p:cNvSpPr/>
          <p:nvPr/>
        </p:nvSpPr>
        <p:spPr>
          <a:xfrm>
            <a:off x="381000" y="4087368"/>
            <a:ext cx="201168" cy="1981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800">
                <a:latin typeface="Arial"/>
              </a:rPr>
              <a:t>4.</a:t>
            </a:r>
          </a:p>
        </p:txBody>
      </p:sp>
      <p:sp>
        <p:nvSpPr>
          <p:cNvPr id="8" name=""/>
          <p:cNvSpPr/>
          <p:nvPr/>
        </p:nvSpPr>
        <p:spPr>
          <a:xfrm>
            <a:off x="3197352" y="408432"/>
            <a:ext cx="1621536" cy="3169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400">
                <a:solidFill>
                  <a:srgbClr val="FF0000"/>
                </a:solidFill>
                <a:latin typeface="Arial"/>
              </a:rPr>
              <a:t>Потерялся</a:t>
            </a:r>
          </a:p>
        </p:txBody>
      </p:sp>
      <p:sp>
        <p:nvSpPr>
          <p:cNvPr id="9" name=""/>
          <p:cNvSpPr/>
          <p:nvPr/>
        </p:nvSpPr>
        <p:spPr>
          <a:xfrm>
            <a:off x="701040" y="1060704"/>
            <a:ext cx="3998976" cy="29687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just" indent="0">
              <a:lnSpc>
                <a:spcPct val="115000"/>
              </a:lnSpc>
            </a:pPr>
            <a:r>
              <a:rPr lang="ru" sz="1800">
                <a:latin typeface="Arial"/>
              </a:rPr>
              <a:t>Если оглянувшись, понял, что рядом нет родителей или сопровождающих взрослых, не стесняясь, громко позови их.</a:t>
            </a:r>
          </a:p>
          <a:p>
            <a:pPr algn="just" indent="0">
              <a:lnSpc>
                <a:spcPct val="115000"/>
              </a:lnSpc>
            </a:pPr>
            <a:r>
              <a:rPr lang="ru" sz="1800">
                <a:latin typeface="Arial"/>
              </a:rPr>
              <a:t>Подойди к полицейскому или охраннику ближайшего магазина, торгового центра и скажи, что потерялся.</a:t>
            </a:r>
          </a:p>
          <a:p>
            <a:pPr algn="just" indent="0">
              <a:lnSpc>
                <a:spcPct val="115000"/>
              </a:lnSpc>
            </a:pPr>
            <a:r>
              <a:rPr lang="ru" sz="1800">
                <a:latin typeface="Arial"/>
              </a:rPr>
              <a:t>Если рядом нет полиции или охраны, попроси помощи у человека с ребенком.</a:t>
            </a:r>
          </a:p>
        </p:txBody>
      </p:sp>
      <p:sp>
        <p:nvSpPr>
          <p:cNvPr id="10" name=""/>
          <p:cNvSpPr/>
          <p:nvPr/>
        </p:nvSpPr>
        <p:spPr>
          <a:xfrm>
            <a:off x="719328" y="4084320"/>
            <a:ext cx="6489192" cy="2499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800">
                <a:latin typeface="Arial"/>
              </a:rPr>
              <a:t>Если потерялся в лесу, оставайся на месте, зови громко</a:t>
            </a:r>
          </a:p>
        </p:txBody>
      </p:sp>
      <p:sp>
        <p:nvSpPr>
          <p:cNvPr id="11" name=""/>
          <p:cNvSpPr/>
          <p:nvPr/>
        </p:nvSpPr>
        <p:spPr>
          <a:xfrm>
            <a:off x="716280" y="4386072"/>
            <a:ext cx="6492240" cy="2468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800">
                <a:latin typeface="Arial"/>
              </a:rPr>
              <a:t>взрослых или (если он есть) свисти в свисток, звони по мо-</a:t>
            </a:r>
          </a:p>
        </p:txBody>
      </p:sp>
      <p:sp>
        <p:nvSpPr>
          <p:cNvPr id="12" name=""/>
          <p:cNvSpPr/>
          <p:nvPr/>
        </p:nvSpPr>
        <p:spPr>
          <a:xfrm>
            <a:off x="710184" y="4684776"/>
            <a:ext cx="2215896" cy="25298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800">
                <a:latin typeface="Arial"/>
              </a:rPr>
              <a:t>бильному телефону.</a:t>
            </a:r>
          </a:p>
        </p:txBody>
      </p:sp>
      <p:sp>
        <p:nvSpPr>
          <p:cNvPr id="13" name=""/>
          <p:cNvSpPr/>
          <p:nvPr/>
        </p:nvSpPr>
        <p:spPr>
          <a:xfrm>
            <a:off x="350520" y="5257800"/>
            <a:ext cx="6833616" cy="2499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i="1" sz="1800">
                <a:latin typeface="Arial"/>
              </a:rPr>
              <a:t>ПОМНИ! </a:t>
            </a:r>
            <a:r>
              <a:rPr lang="ru" i="1" sz="1800">
                <a:latin typeface="Arial"/>
              </a:rPr>
              <a:t>В лесу надо обязательно быть рядом со взрослыми.</a:t>
            </a:r>
          </a:p>
        </p:txBody>
      </p:sp>
      <p:sp>
        <p:nvSpPr>
          <p:cNvPr id="14" name=""/>
          <p:cNvSpPr/>
          <p:nvPr/>
        </p:nvSpPr>
        <p:spPr>
          <a:xfrm>
            <a:off x="3563112" y="9582912"/>
            <a:ext cx="3663696" cy="6400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r" indent="0">
              <a:lnSpc>
                <a:spcPct val="106000"/>
              </a:lnSpc>
            </a:pPr>
            <a:r>
              <a:rPr lang="ru" b="1" i="1" sz="1600">
                <a:latin typeface="Arial"/>
              </a:rPr>
              <a:t>Единый номер экстренных служб для мобильного телефона </a:t>
            </a:r>
            <a:r>
              <a:rPr lang="ru" i="1" sz="1600">
                <a:latin typeface="Arial"/>
              </a:rPr>
              <a:t>- </a:t>
            </a:r>
            <a:r>
              <a:rPr lang="ru" b="1" i="1" sz="1600">
                <a:latin typeface="Arial"/>
              </a:rPr>
              <a:t>112 </a:t>
            </a:r>
            <a:r>
              <a:rPr lang="ru" sz="1100">
                <a:latin typeface="Calibri"/>
              </a:rPr>
              <a:t>12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2676144" y="5163312"/>
            <a:ext cx="2234184" cy="3188208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2965704" y="405384"/>
            <a:ext cx="1676400" cy="3017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ru" b="1" sz="2400">
                <a:solidFill>
                  <a:srgbClr val="FF0000"/>
                </a:solidFill>
                <a:latin typeface="Arial"/>
              </a:rPr>
              <a:t>Один дома</a:t>
            </a:r>
          </a:p>
        </p:txBody>
      </p:sp>
      <p:sp>
        <p:nvSpPr>
          <p:cNvPr id="4" name=""/>
          <p:cNvSpPr/>
          <p:nvPr/>
        </p:nvSpPr>
        <p:spPr>
          <a:xfrm>
            <a:off x="387096" y="1057656"/>
            <a:ext cx="6827520" cy="29718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just" marL="182440" indent="-279400">
              <a:lnSpc>
                <a:spcPct val="115000"/>
              </a:lnSpc>
            </a:pPr>
            <a:r>
              <a:rPr lang="ru" sz="1800">
                <a:latin typeface="Arial"/>
              </a:rPr>
              <a:t>1. Если в отсутствие родителей к тебе пришёл незнакомый человек и просит впустить в квартиру, не открывай ему дверь.</a:t>
            </a:r>
          </a:p>
          <a:p>
            <a:pPr indent="0">
              <a:lnSpc>
                <a:spcPct val="115000"/>
              </a:lnSpc>
            </a:pPr>
            <a:r>
              <a:rPr lang="ru" sz="1800">
                <a:latin typeface="Arial"/>
              </a:rPr>
              <a:t>2. Если возникает страх - звони родителям.</a:t>
            </a:r>
          </a:p>
          <a:p>
            <a:pPr algn="just" marL="182440" indent="-279400">
              <a:lnSpc>
                <a:spcPct val="115000"/>
              </a:lnSpc>
            </a:pPr>
            <a:r>
              <a:rPr lang="ru" sz="1800">
                <a:latin typeface="Arial"/>
              </a:rPr>
              <a:t>3. Если открыто окно, не садись, не ложись и не вставай на подоконник, не высовывайся из окна.</a:t>
            </a:r>
          </a:p>
          <a:p>
            <a:pPr algn="just" marL="182440" indent="-279400">
              <a:lnSpc>
                <a:spcPct val="115000"/>
              </a:lnSpc>
            </a:pPr>
            <a:r>
              <a:rPr lang="ru" sz="1800">
                <a:latin typeface="Arial"/>
              </a:rPr>
              <a:t>4. Если находишься на балконе, не свешивайся через перила, не устраивай там разные подвижные игры.</a:t>
            </a:r>
          </a:p>
          <a:p>
            <a:pPr algn="just" marL="182440" indent="-279400">
              <a:lnSpc>
                <a:spcPct val="115000"/>
              </a:lnSpc>
            </a:pPr>
            <a:r>
              <a:rPr lang="ru" sz="1800">
                <a:latin typeface="Arial"/>
              </a:rPr>
              <a:t>5. Если звонят по телефону, не отвечай на незнакомые номера.</a:t>
            </a:r>
          </a:p>
        </p:txBody>
      </p:sp>
      <p:sp>
        <p:nvSpPr>
          <p:cNvPr id="5" name=""/>
          <p:cNvSpPr/>
          <p:nvPr/>
        </p:nvSpPr>
        <p:spPr>
          <a:xfrm>
            <a:off x="344424" y="4343400"/>
            <a:ext cx="6876288" cy="5547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just" indent="0">
              <a:lnSpc>
                <a:spcPct val="115000"/>
              </a:lnSpc>
            </a:pPr>
            <a:r>
              <a:rPr lang="ru" b="1" i="1" sz="1800">
                <a:latin typeface="Arial"/>
              </a:rPr>
              <a:t>ПОМНИ! </a:t>
            </a:r>
            <a:r>
              <a:rPr lang="ru" i="1" sz="1800">
                <a:latin typeface="Arial"/>
              </a:rPr>
              <a:t>Нельзя трогать лекарства, моющие средства, незнакомые жидкости без разрешения родителей.</a:t>
            </a:r>
          </a:p>
        </p:txBody>
      </p:sp>
      <p:sp>
        <p:nvSpPr>
          <p:cNvPr id="6" name=""/>
          <p:cNvSpPr/>
          <p:nvPr/>
        </p:nvSpPr>
        <p:spPr>
          <a:xfrm>
            <a:off x="1697736" y="8677656"/>
            <a:ext cx="5526024" cy="13045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r" indent="0">
              <a:lnSpc>
                <a:spcPct val="115000"/>
              </a:lnSpc>
            </a:pPr>
            <a:r>
              <a:rPr lang="ru" b="1" i="1" sz="1600">
                <a:latin typeface="Arial"/>
              </a:rPr>
              <a:t>Пожарная охрана </a:t>
            </a:r>
            <a:r>
              <a:rPr lang="ru" i="1" sz="1600">
                <a:latin typeface="Arial"/>
              </a:rPr>
              <a:t>- </a:t>
            </a:r>
            <a:r>
              <a:rPr lang="ru" b="1" i="1" sz="1600">
                <a:latin typeface="Arial"/>
              </a:rPr>
              <a:t>01 (с мобильного телефона - 101)</a:t>
            </a:r>
          </a:p>
          <a:p>
            <a:pPr algn="r" indent="0">
              <a:lnSpc>
                <a:spcPct val="115000"/>
              </a:lnSpc>
            </a:pPr>
            <a:r>
              <a:rPr lang="ru" b="1" i="1" sz="1600">
                <a:latin typeface="Arial"/>
              </a:rPr>
              <a:t>Полиция </a:t>
            </a:r>
            <a:r>
              <a:rPr lang="ru" i="1" sz="1600">
                <a:latin typeface="Arial"/>
              </a:rPr>
              <a:t>- </a:t>
            </a:r>
            <a:r>
              <a:rPr lang="ru" b="1" i="1" sz="1600">
                <a:latin typeface="Arial"/>
              </a:rPr>
              <a:t>02 (с мобильного телефона - 102)</a:t>
            </a:r>
          </a:p>
          <a:p>
            <a:pPr algn="r" marL="65600" indent="0">
              <a:lnSpc>
                <a:spcPct val="115000"/>
              </a:lnSpc>
            </a:pPr>
            <a:r>
              <a:rPr lang="ru" b="1" i="1" sz="1600">
                <a:latin typeface="Arial"/>
              </a:rPr>
              <a:t>Скорая помощь </a:t>
            </a:r>
            <a:r>
              <a:rPr lang="ru" i="1" sz="1600">
                <a:latin typeface="Arial"/>
              </a:rPr>
              <a:t>- </a:t>
            </a:r>
            <a:r>
              <a:rPr lang="ru" b="1" i="1" sz="1600">
                <a:latin typeface="Arial"/>
              </a:rPr>
              <a:t>03 (с мобильного телефона - 103) Единый номер экстренных служб для мобильного телефона - 112</a:t>
            </a:r>
          </a:p>
        </p:txBody>
      </p:sp>
      <p:sp>
        <p:nvSpPr>
          <p:cNvPr id="7" name=""/>
          <p:cNvSpPr/>
          <p:nvPr/>
        </p:nvSpPr>
        <p:spPr>
          <a:xfrm>
            <a:off x="7053072" y="10098024"/>
            <a:ext cx="158496" cy="1249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Calibri"/>
              </a:rPr>
              <a:t>13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1932432" y="4584192"/>
            <a:ext cx="3526536" cy="3212592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2688336" y="408432"/>
            <a:ext cx="2194560" cy="3200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ru" b="1" sz="2400">
                <a:solidFill>
                  <a:srgbClr val="FF0000"/>
                </a:solidFill>
                <a:latin typeface="Arial"/>
              </a:rPr>
              <a:t>Помощь друга</a:t>
            </a:r>
          </a:p>
        </p:txBody>
      </p:sp>
      <p:sp>
        <p:nvSpPr>
          <p:cNvPr id="4" name=""/>
          <p:cNvSpPr/>
          <p:nvPr/>
        </p:nvSpPr>
        <p:spPr>
          <a:xfrm>
            <a:off x="313944" y="1057656"/>
            <a:ext cx="6894576" cy="267309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just" marL="168724" indent="-241300">
              <a:lnSpc>
                <a:spcPct val="115000"/>
              </a:lnSpc>
            </a:pPr>
            <a:r>
              <a:rPr lang="ru" sz="1800">
                <a:latin typeface="Arial"/>
              </a:rPr>
              <a:t>1. Если у тебя плохо на душе, некомфортно в школе, поговори об этом с мамой или близким тебе человеком.</a:t>
            </a:r>
          </a:p>
          <a:p>
            <a:pPr algn="just" marL="168724" indent="-241300">
              <a:lnSpc>
                <a:spcPct val="115000"/>
              </a:lnSpc>
            </a:pPr>
            <a:r>
              <a:rPr lang="ru" sz="1800">
                <a:latin typeface="Arial"/>
              </a:rPr>
              <a:t>2. Если тебе угрожают, ты можешь обратиться в анонимную психологическую службу, позвонить на телефон доверия или горячую линию.</a:t>
            </a:r>
          </a:p>
          <a:p>
            <a:pPr algn="just" marL="168724" indent="-241300">
              <a:lnSpc>
                <a:spcPct val="115000"/>
              </a:lnSpc>
            </a:pPr>
            <a:r>
              <a:rPr lang="ru" sz="1800">
                <a:latin typeface="Arial"/>
              </a:rPr>
              <a:t>3. Если ты подвергся жестокому обращению со стороны одноклассников, родственников и т.д., сообщи об этом человеку, которому ты доверяешь, классному руководителю, тренеру, учителю.</a:t>
            </a:r>
          </a:p>
        </p:txBody>
      </p:sp>
      <p:sp>
        <p:nvSpPr>
          <p:cNvPr id="5" name=""/>
          <p:cNvSpPr/>
          <p:nvPr/>
        </p:nvSpPr>
        <p:spPr>
          <a:xfrm>
            <a:off x="350520" y="4041648"/>
            <a:ext cx="5020056" cy="2499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i="1" sz="1800">
                <a:latin typeface="Arial"/>
              </a:rPr>
              <a:t>ПОМНИ! </a:t>
            </a:r>
            <a:r>
              <a:rPr lang="ru" i="1" sz="1800">
                <a:latin typeface="Arial"/>
              </a:rPr>
              <a:t>Есть люди, которые тебе помогут.</a:t>
            </a:r>
          </a:p>
        </p:txBody>
      </p:sp>
      <p:sp>
        <p:nvSpPr>
          <p:cNvPr id="6" name=""/>
          <p:cNvSpPr/>
          <p:nvPr/>
        </p:nvSpPr>
        <p:spPr>
          <a:xfrm>
            <a:off x="2343912" y="8275320"/>
            <a:ext cx="4876800" cy="10393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r" indent="0">
              <a:lnSpc>
                <a:spcPct val="115000"/>
              </a:lnSpc>
            </a:pPr>
            <a:r>
              <a:rPr lang="ru" b="1" i="1" sz="1600">
                <a:latin typeface="Arial"/>
              </a:rPr>
              <a:t>Телефон доверия - 8-800-2000-122</a:t>
            </a:r>
          </a:p>
          <a:p>
            <a:pPr algn="r" indent="0">
              <a:lnSpc>
                <a:spcPct val="115000"/>
              </a:lnSpc>
            </a:pPr>
            <a:r>
              <a:rPr lang="ru" b="1" i="1" sz="1600">
                <a:latin typeface="Arial"/>
              </a:rPr>
              <a:t>Полиция - 02 (с мобильного телефона -102) Телефон Уполномоченного по правам ребенка в Приморском крае </a:t>
            </a:r>
            <a:r>
              <a:rPr lang="ru" b="1" i="1" sz="1600">
                <a:solidFill>
                  <a:srgbClr val="333333"/>
                </a:solidFill>
                <a:latin typeface="Arial"/>
              </a:rPr>
              <a:t>8 (423) 243-32-81</a:t>
            </a:r>
          </a:p>
        </p:txBody>
      </p:sp>
      <p:sp>
        <p:nvSpPr>
          <p:cNvPr id="7" name=""/>
          <p:cNvSpPr/>
          <p:nvPr/>
        </p:nvSpPr>
        <p:spPr>
          <a:xfrm>
            <a:off x="7053072" y="10098024"/>
            <a:ext cx="164592" cy="1249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Calibri"/>
              </a:rPr>
              <a:t>14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2161032" y="5468112"/>
            <a:ext cx="2999232" cy="3136392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1953768" y="405384"/>
            <a:ext cx="3837432" cy="3200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ru" b="1" sz="2400">
                <a:solidFill>
                  <a:srgbClr val="FF0000"/>
                </a:solidFill>
                <a:latin typeface="Arial"/>
              </a:rPr>
              <a:t>Осторожно - незнакомец</a:t>
            </a:r>
          </a:p>
        </p:txBody>
      </p:sp>
      <p:sp>
        <p:nvSpPr>
          <p:cNvPr id="4" name=""/>
          <p:cNvSpPr/>
          <p:nvPr/>
        </p:nvSpPr>
        <p:spPr>
          <a:xfrm>
            <a:off x="524256" y="1124712"/>
            <a:ext cx="6687312" cy="35783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marL="187012" indent="-241300">
              <a:lnSpc>
                <a:spcPct val="115000"/>
              </a:lnSpc>
              <a:spcAft>
                <a:spcPts val="1610"/>
              </a:spcAft>
            </a:pPr>
            <a:r>
              <a:rPr lang="ru" sz="1800">
                <a:latin typeface="Arial"/>
              </a:rPr>
              <a:t>1. Если за тобой в школу пришел незнакомый человек, не ходи с ним, позвони родителям, сообщи классному руководителю, охраннику.</a:t>
            </a:r>
          </a:p>
          <a:p>
            <a:pPr algn="just" indent="0">
              <a:lnSpc>
                <a:spcPct val="115000"/>
              </a:lnSpc>
              <a:spcAft>
                <a:spcPts val="1610"/>
              </a:spcAft>
            </a:pPr>
            <a:r>
              <a:rPr lang="ru" sz="1800">
                <a:latin typeface="Arial"/>
              </a:rPr>
              <a:t>2. Если предлагают сесть в машину, погулять, не делай этого.</a:t>
            </a:r>
          </a:p>
          <a:p>
            <a:pPr marL="187012" indent="-241300">
              <a:lnSpc>
                <a:spcPct val="115000"/>
              </a:lnSpc>
              <a:spcAft>
                <a:spcPts val="1610"/>
              </a:spcAft>
            </a:pPr>
            <a:r>
              <a:rPr lang="ru" sz="1800">
                <a:latin typeface="Arial"/>
              </a:rPr>
              <a:t>3. Если чем-то угощают, предлагают купить что-то, откажись и не разговаривай с незнакомым человеком.</a:t>
            </a:r>
          </a:p>
          <a:p>
            <a:pPr marL="187012" indent="-241300">
              <a:lnSpc>
                <a:spcPct val="115000"/>
              </a:lnSpc>
            </a:pPr>
            <a:r>
              <a:rPr lang="ru" sz="1800">
                <a:latin typeface="Arial"/>
              </a:rPr>
              <a:t>4. Если посторонний человек пытается взять тебя за руку и силой увести за собой, нужно вырваться и бежать домой или броситься за помощью к кому-нибудь из прохожих.</a:t>
            </a:r>
          </a:p>
        </p:txBody>
      </p:sp>
      <p:sp>
        <p:nvSpPr>
          <p:cNvPr id="5" name=""/>
          <p:cNvSpPr/>
          <p:nvPr/>
        </p:nvSpPr>
        <p:spPr>
          <a:xfrm>
            <a:off x="505968" y="5056632"/>
            <a:ext cx="5160264" cy="2225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-165100"/>
            <a:r>
              <a:rPr lang="ru" b="1" i="1" sz="1800">
                <a:latin typeface="Arial"/>
              </a:rPr>
              <a:t>ПОМНИ! </a:t>
            </a:r>
            <a:r>
              <a:rPr lang="ru" i="1" sz="1800">
                <a:latin typeface="Arial"/>
              </a:rPr>
              <a:t>Знакомый - это тот, кого знаешь ты!</a:t>
            </a:r>
          </a:p>
        </p:txBody>
      </p:sp>
      <p:sp>
        <p:nvSpPr>
          <p:cNvPr id="6" name=""/>
          <p:cNvSpPr/>
          <p:nvPr/>
        </p:nvSpPr>
        <p:spPr>
          <a:xfrm>
            <a:off x="2581656" y="8906256"/>
            <a:ext cx="4645152" cy="7498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r" indent="0">
              <a:lnSpc>
                <a:spcPct val="115000"/>
              </a:lnSpc>
            </a:pPr>
            <a:r>
              <a:rPr lang="ru" b="1" i="1" sz="1600">
                <a:latin typeface="Arial"/>
              </a:rPr>
              <a:t>Полиция </a:t>
            </a:r>
            <a:r>
              <a:rPr lang="ru" i="1" sz="1600">
                <a:latin typeface="Arial"/>
              </a:rPr>
              <a:t>- </a:t>
            </a:r>
            <a:r>
              <a:rPr lang="ru" b="1" i="1" sz="1600">
                <a:latin typeface="Arial"/>
              </a:rPr>
              <a:t>02 (с мобильного телефона -102) Единый номер экстренных служб для мобильного телефона </a:t>
            </a:r>
            <a:r>
              <a:rPr lang="ru" i="1" sz="1600">
                <a:latin typeface="Arial"/>
              </a:rPr>
              <a:t>- </a:t>
            </a:r>
            <a:r>
              <a:rPr lang="ru" b="1" i="1" sz="1600">
                <a:latin typeface="Arial"/>
              </a:rPr>
              <a:t>112</a:t>
            </a:r>
          </a:p>
        </p:txBody>
      </p:sp>
      <p:sp>
        <p:nvSpPr>
          <p:cNvPr id="7" name=""/>
          <p:cNvSpPr/>
          <p:nvPr/>
        </p:nvSpPr>
        <p:spPr>
          <a:xfrm>
            <a:off x="7053072" y="10098024"/>
            <a:ext cx="158496" cy="1249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Calibri"/>
              </a:rPr>
              <a:t>15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2770632" y="5785104"/>
            <a:ext cx="2258568" cy="2310384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1953768" y="414528"/>
            <a:ext cx="3639312" cy="3688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ru" b="1" sz="2800">
                <a:solidFill>
                  <a:srgbClr val="FF0000"/>
                </a:solidFill>
                <a:latin typeface="Arial"/>
              </a:rPr>
              <a:t>Экстренные службы</a:t>
            </a:r>
          </a:p>
        </p:txBody>
      </p:sp>
      <p:sp>
        <p:nvSpPr>
          <p:cNvPr id="4" name=""/>
          <p:cNvSpPr/>
          <p:nvPr/>
        </p:nvSpPr>
        <p:spPr>
          <a:xfrm>
            <a:off x="353568" y="1456944"/>
            <a:ext cx="6739128" cy="36301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115000"/>
              </a:lnSpc>
              <a:spcAft>
                <a:spcPts val="1820"/>
              </a:spcAft>
            </a:pPr>
            <a:r>
              <a:rPr lang="ru" b="1" i="1" sz="2000">
                <a:latin typeface="Arial"/>
              </a:rPr>
              <a:t>Пожарная охрана </a:t>
            </a:r>
            <a:r>
              <a:rPr lang="ru" i="1" sz="2000">
                <a:latin typeface="Arial"/>
              </a:rPr>
              <a:t>- </a:t>
            </a:r>
            <a:r>
              <a:rPr lang="ru" b="1" i="1" sz="2000">
                <a:latin typeface="Arial"/>
              </a:rPr>
              <a:t>01 (с мобильного телефона - 101)</a:t>
            </a:r>
          </a:p>
          <a:p>
            <a:pPr indent="0">
              <a:lnSpc>
                <a:spcPct val="115000"/>
              </a:lnSpc>
              <a:spcAft>
                <a:spcPts val="1820"/>
              </a:spcAft>
            </a:pPr>
            <a:r>
              <a:rPr lang="ru" b="1" i="1" sz="2000">
                <a:latin typeface="Arial"/>
              </a:rPr>
              <a:t>Полиция </a:t>
            </a:r>
            <a:r>
              <a:rPr lang="ru" i="1" sz="2000">
                <a:latin typeface="Arial"/>
              </a:rPr>
              <a:t>- </a:t>
            </a:r>
            <a:r>
              <a:rPr lang="ru" b="1" i="1" sz="2000">
                <a:latin typeface="Arial"/>
              </a:rPr>
              <a:t>02 (с мобильного телефона - 102)</a:t>
            </a:r>
          </a:p>
          <a:p>
            <a:pPr indent="0">
              <a:lnSpc>
                <a:spcPct val="115000"/>
              </a:lnSpc>
              <a:spcAft>
                <a:spcPts val="1820"/>
              </a:spcAft>
            </a:pPr>
            <a:r>
              <a:rPr lang="ru" b="1" i="1" sz="2000">
                <a:latin typeface="Arial"/>
              </a:rPr>
              <a:t>Скорая помощь </a:t>
            </a:r>
            <a:r>
              <a:rPr lang="ru" i="1" sz="2000">
                <a:latin typeface="Arial"/>
              </a:rPr>
              <a:t>- </a:t>
            </a:r>
            <a:r>
              <a:rPr lang="ru" b="1" i="1" sz="2000">
                <a:latin typeface="Arial"/>
              </a:rPr>
              <a:t>03 (с мобильного телефона - 103)</a:t>
            </a:r>
          </a:p>
          <a:p>
            <a:pPr indent="0">
              <a:lnSpc>
                <a:spcPct val="115000"/>
              </a:lnSpc>
              <a:spcAft>
                <a:spcPts val="1820"/>
              </a:spcAft>
            </a:pPr>
            <a:r>
              <a:rPr lang="ru" b="1" i="1" sz="2000">
                <a:latin typeface="Arial"/>
              </a:rPr>
              <a:t>Единый номер экстренных служб для мобильного телефона </a:t>
            </a:r>
            <a:r>
              <a:rPr lang="ru" i="1" sz="2000">
                <a:latin typeface="Arial"/>
              </a:rPr>
              <a:t>- </a:t>
            </a:r>
            <a:r>
              <a:rPr lang="ru" b="1" i="1" sz="2000">
                <a:latin typeface="Arial"/>
              </a:rPr>
              <a:t>112</a:t>
            </a:r>
          </a:p>
          <a:p>
            <a:pPr indent="0">
              <a:lnSpc>
                <a:spcPct val="115000"/>
              </a:lnSpc>
            </a:pPr>
            <a:r>
              <a:rPr lang="ru" b="1" i="1" sz="2000">
                <a:latin typeface="Arial"/>
              </a:rPr>
              <a:t>Телефон доверия</a:t>
            </a:r>
            <a:r>
              <a:rPr lang="ru" sz="2000">
                <a:latin typeface="Arial"/>
              </a:rPr>
              <a:t> - </a:t>
            </a:r>
            <a:r>
              <a:rPr lang="ru" b="1" i="1" sz="2000">
                <a:latin typeface="Arial"/>
              </a:rPr>
              <a:t>8-800-2000-122</a:t>
            </a:r>
          </a:p>
        </p:txBody>
      </p:sp>
      <p:sp>
        <p:nvSpPr>
          <p:cNvPr id="5" name=""/>
          <p:cNvSpPr/>
          <p:nvPr/>
        </p:nvSpPr>
        <p:spPr>
          <a:xfrm>
            <a:off x="7053072" y="10098024"/>
            <a:ext cx="161544" cy="1249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Calibri"/>
              </a:rPr>
              <a:t>16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2170176" y="1146048"/>
            <a:ext cx="3227832" cy="3413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ru" b="1" sz="2600">
                <a:solidFill>
                  <a:srgbClr val="FF0000"/>
                </a:solidFill>
                <a:latin typeface="Arial"/>
              </a:rPr>
              <a:t>Владелец паспорта</a:t>
            </a:r>
          </a:p>
        </p:txBody>
      </p:sp>
      <p:sp>
        <p:nvSpPr>
          <p:cNvPr id="3" name=""/>
          <p:cNvSpPr/>
          <p:nvPr/>
        </p:nvSpPr>
        <p:spPr>
          <a:xfrm>
            <a:off x="338328" y="1679448"/>
            <a:ext cx="4632960" cy="14112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spcAft>
                <a:spcPts val="1960"/>
              </a:spcAft>
            </a:pPr>
            <a:r>
              <a:rPr lang="ru" sz="1600">
                <a:latin typeface="Arial"/>
              </a:rPr>
              <a:t>Имя_____________________________________</a:t>
            </a:r>
          </a:p>
          <a:p>
            <a:pPr indent="0">
              <a:spcAft>
                <a:spcPts val="1960"/>
              </a:spcAft>
            </a:pPr>
            <a:r>
              <a:rPr lang="ru" sz="1600">
                <a:latin typeface="Arial"/>
              </a:rPr>
              <a:t>Фамилия_________________________________</a:t>
            </a:r>
          </a:p>
          <a:p>
            <a:pPr indent="0"/>
            <a:r>
              <a:rPr lang="ru" sz="1600">
                <a:latin typeface="Arial"/>
              </a:rPr>
              <a:t>Адрес___________________________________</a:t>
            </a:r>
          </a:p>
        </p:txBody>
      </p:sp>
      <p:sp>
        <p:nvSpPr>
          <p:cNvPr id="4" name=""/>
          <p:cNvSpPr/>
          <p:nvPr/>
        </p:nvSpPr>
        <p:spPr>
          <a:xfrm>
            <a:off x="5556504" y="2481072"/>
            <a:ext cx="1408176" cy="1645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r" indent="0"/>
            <a:r>
              <a:rPr lang="ru" sz="1100">
                <a:latin typeface="Times New Roman"/>
              </a:rPr>
              <a:t>Место для фотографии</a:t>
            </a:r>
          </a:p>
        </p:txBody>
      </p:sp>
      <p:sp>
        <p:nvSpPr>
          <p:cNvPr id="5" name=""/>
          <p:cNvSpPr/>
          <p:nvPr/>
        </p:nvSpPr>
        <p:spPr>
          <a:xfrm>
            <a:off x="356616" y="4053840"/>
            <a:ext cx="6291072" cy="2255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600">
                <a:latin typeface="Arial"/>
              </a:rPr>
              <a:t>Школа__МБОУ СОШ с.Осиновка____________________________</a:t>
            </a:r>
          </a:p>
        </p:txBody>
      </p:sp>
      <p:sp>
        <p:nvSpPr>
          <p:cNvPr id="6" name=""/>
          <p:cNvSpPr/>
          <p:nvPr/>
        </p:nvSpPr>
        <p:spPr>
          <a:xfrm>
            <a:off x="356616" y="5245608"/>
            <a:ext cx="5632704" cy="88087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spcAft>
                <a:spcPts val="1960"/>
              </a:spcAft>
            </a:pPr>
            <a:r>
              <a:rPr lang="ru" sz="1600">
                <a:latin typeface="Arial"/>
              </a:rPr>
              <a:t>Класс__________________________</a:t>
            </a:r>
          </a:p>
          <a:p>
            <a:pPr algn="ctr" indent="0"/>
            <a:r>
              <a:rPr lang="ru" b="1" i="1" sz="2000">
                <a:solidFill>
                  <a:srgbClr val="FF0000"/>
                </a:solidFill>
                <a:latin typeface="Arial"/>
              </a:rPr>
              <a:t>Телефоны для экстренной связи:</a:t>
            </a:r>
          </a:p>
        </p:txBody>
      </p:sp>
      <p:sp>
        <p:nvSpPr>
          <p:cNvPr id="7" name=""/>
          <p:cNvSpPr/>
          <p:nvPr/>
        </p:nvSpPr>
        <p:spPr>
          <a:xfrm>
            <a:off x="350520" y="7168896"/>
            <a:ext cx="6809232" cy="141427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spcAft>
                <a:spcPts val="1960"/>
              </a:spcAft>
            </a:pPr>
            <a:r>
              <a:rPr lang="ru" sz="1600">
                <a:latin typeface="Arial"/>
              </a:rPr>
              <a:t>Мама (имя, тел.)______________________________________________</a:t>
            </a:r>
          </a:p>
          <a:p>
            <a:pPr indent="0">
              <a:spcAft>
                <a:spcPts val="1960"/>
              </a:spcAft>
            </a:pPr>
            <a:r>
              <a:rPr lang="ru" sz="1600">
                <a:latin typeface="Arial"/>
              </a:rPr>
              <a:t>Папа (имя, тел.)______________________________________________</a:t>
            </a:r>
          </a:p>
          <a:p>
            <a:pPr indent="0"/>
            <a:r>
              <a:rPr lang="ru" sz="1600">
                <a:latin typeface="Arial"/>
              </a:rPr>
              <a:t>Учитель (классный руководитель)_______________________________</a:t>
            </a:r>
          </a:p>
        </p:txBody>
      </p:sp>
      <p:sp>
        <p:nvSpPr>
          <p:cNvPr id="8" name=""/>
          <p:cNvSpPr/>
          <p:nvPr/>
        </p:nvSpPr>
        <p:spPr>
          <a:xfrm>
            <a:off x="7120128" y="10098024"/>
            <a:ext cx="91440" cy="1249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Calibri"/>
              </a:rPr>
              <a:t>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2529840" y="5376672"/>
            <a:ext cx="2737104" cy="3267456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2316480" y="405384"/>
            <a:ext cx="2907792" cy="3200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ru" b="1" sz="2400">
                <a:solidFill>
                  <a:srgbClr val="FF0000"/>
                </a:solidFill>
                <a:latin typeface="Arial"/>
              </a:rPr>
              <a:t>Осторожно, пожар!</a:t>
            </a:r>
          </a:p>
        </p:txBody>
      </p:sp>
      <p:sp>
        <p:nvSpPr>
          <p:cNvPr id="4" name=""/>
          <p:cNvSpPr/>
          <p:nvPr/>
        </p:nvSpPr>
        <p:spPr>
          <a:xfrm>
            <a:off x="350520" y="1127760"/>
            <a:ext cx="6861048" cy="34960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just" marL="361764" indent="-228600">
              <a:lnSpc>
                <a:spcPct val="115000"/>
              </a:lnSpc>
              <a:spcAft>
                <a:spcPts val="1610"/>
              </a:spcAft>
            </a:pPr>
            <a:r>
              <a:rPr lang="ru" sz="1800">
                <a:latin typeface="Arial"/>
              </a:rPr>
              <a:t>1. Если почувствовал запах дыма или гари в доме (квартире), как можно скорее найди его возможный источник. По пути следования закрывай все окна и двери, чтобы огонь не распространился.</a:t>
            </a:r>
          </a:p>
          <a:p>
            <a:pPr algn="just" marL="361764" indent="-228600">
              <a:lnSpc>
                <a:spcPct val="115000"/>
              </a:lnSpc>
              <a:spcAft>
                <a:spcPts val="1470"/>
              </a:spcAft>
            </a:pPr>
            <a:r>
              <a:rPr lang="ru" sz="1800">
                <a:latin typeface="Arial"/>
              </a:rPr>
              <a:t>2. Если в доме (квартире) что-то загорелось и потушить самостоятельно не получается, стоит немедленно покинуть помещение, закрыв нос и рот влажным полотенцем или тряпкой. Ни в коем случае нельзя задерживаться на сбор вещей!</a:t>
            </a:r>
          </a:p>
          <a:p>
            <a:pPr indent="0">
              <a:lnSpc>
                <a:spcPct val="115000"/>
              </a:lnSpc>
            </a:pPr>
            <a:r>
              <a:rPr lang="ru" b="1" i="1" sz="1800">
                <a:latin typeface="Arial"/>
              </a:rPr>
              <a:t>ПОМНИ! </a:t>
            </a:r>
            <a:r>
              <a:rPr lang="ru" i="1" sz="1800">
                <a:latin typeface="Arial"/>
              </a:rPr>
              <a:t>Ядовитый дым намного опаснее огня</a:t>
            </a:r>
          </a:p>
        </p:txBody>
      </p:sp>
      <p:sp>
        <p:nvSpPr>
          <p:cNvPr id="5" name=""/>
          <p:cNvSpPr/>
          <p:nvPr/>
        </p:nvSpPr>
        <p:spPr>
          <a:xfrm>
            <a:off x="3944112" y="9448800"/>
            <a:ext cx="3264408" cy="49072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r" indent="0">
              <a:lnSpc>
                <a:spcPct val="115000"/>
              </a:lnSpc>
            </a:pPr>
            <a:r>
              <a:rPr lang="ru" b="1" i="1" sz="1600">
                <a:latin typeface="Arial"/>
              </a:rPr>
              <a:t>Пожарная охрана </a:t>
            </a:r>
            <a:r>
              <a:rPr lang="ru" i="1" sz="1600">
                <a:latin typeface="Arial"/>
              </a:rPr>
              <a:t>- </a:t>
            </a:r>
            <a:r>
              <a:rPr lang="ru" b="1" i="1" sz="1600">
                <a:latin typeface="Arial"/>
              </a:rPr>
              <a:t>01 (с мобильного телефона - 101)</a:t>
            </a:r>
          </a:p>
        </p:txBody>
      </p:sp>
      <p:sp>
        <p:nvSpPr>
          <p:cNvPr id="6" name=""/>
          <p:cNvSpPr/>
          <p:nvPr/>
        </p:nvSpPr>
        <p:spPr>
          <a:xfrm>
            <a:off x="7117080" y="10098024"/>
            <a:ext cx="91440" cy="1249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Calibri"/>
              </a:rPr>
              <a:t>3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1447800" y="4767072"/>
            <a:ext cx="4739640" cy="4300728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2505456" y="408432"/>
            <a:ext cx="2996184" cy="2590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ru" b="1" sz="2400">
                <a:solidFill>
                  <a:srgbClr val="FF0000"/>
                </a:solidFill>
                <a:latin typeface="Arial"/>
              </a:rPr>
              <a:t>Газ и его опасности</a:t>
            </a:r>
          </a:p>
        </p:txBody>
      </p:sp>
      <p:sp>
        <p:nvSpPr>
          <p:cNvPr id="4" name=""/>
          <p:cNvSpPr/>
          <p:nvPr/>
        </p:nvSpPr>
        <p:spPr>
          <a:xfrm>
            <a:off x="347472" y="1383792"/>
            <a:ext cx="6876288" cy="18257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150000"/>
              </a:lnSpc>
              <a:spcAft>
                <a:spcPts val="2100"/>
              </a:spcAft>
            </a:pPr>
            <a:r>
              <a:rPr lang="ru" sz="1800">
                <a:latin typeface="Arial"/>
              </a:rPr>
              <a:t>Если произошла утечка газа, сразу открой окна, двери, выключи газовую плиту и перекрой кран подачи газа.</a:t>
            </a:r>
          </a:p>
          <a:p>
            <a:pPr indent="0">
              <a:lnSpc>
                <a:spcPct val="150000"/>
              </a:lnSpc>
            </a:pPr>
            <a:r>
              <a:rPr lang="ru" b="1" i="1" sz="1800">
                <a:latin typeface="Arial"/>
              </a:rPr>
              <a:t>ПОМНИ</a:t>
            </a:r>
            <a:r>
              <a:rPr lang="ru" i="1" sz="1800">
                <a:latin typeface="Arial"/>
              </a:rPr>
              <a:t>! Ни в коем случае не зажигай спички и не включай электроприборы.</a:t>
            </a:r>
          </a:p>
        </p:txBody>
      </p:sp>
      <p:sp>
        <p:nvSpPr>
          <p:cNvPr id="5" name=""/>
          <p:cNvSpPr/>
          <p:nvPr/>
        </p:nvSpPr>
        <p:spPr>
          <a:xfrm>
            <a:off x="350520" y="3745992"/>
            <a:ext cx="6861048" cy="6309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150000"/>
              </a:lnSpc>
            </a:pPr>
            <a:r>
              <a:rPr lang="ru" b="1" i="1" sz="1800">
                <a:latin typeface="Arial"/>
              </a:rPr>
              <a:t>Помни! </a:t>
            </a:r>
            <a:r>
              <a:rPr lang="ru" i="1" sz="1800">
                <a:latin typeface="Arial"/>
              </a:rPr>
              <a:t>В случае утечки газа даже маленькая искра может создать большой пожар.</a:t>
            </a:r>
          </a:p>
        </p:txBody>
      </p:sp>
      <p:sp>
        <p:nvSpPr>
          <p:cNvPr id="6" name=""/>
          <p:cNvSpPr/>
          <p:nvPr/>
        </p:nvSpPr>
        <p:spPr>
          <a:xfrm>
            <a:off x="3944112" y="9558528"/>
            <a:ext cx="3273552" cy="6644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r" indent="0">
              <a:lnSpc>
                <a:spcPct val="111000"/>
              </a:lnSpc>
            </a:pPr>
            <a:r>
              <a:rPr lang="ru" b="1" i="1" sz="1600">
                <a:latin typeface="Arial"/>
              </a:rPr>
              <a:t>Служба газа - 04 (с мобильного телефона - 104) </a:t>
            </a:r>
            <a:r>
              <a:rPr lang="ru" sz="1100">
                <a:latin typeface="Calibri"/>
              </a:rPr>
              <a:t>4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585216" y="1374648"/>
            <a:ext cx="6504432" cy="2715768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2465832" y="408432"/>
            <a:ext cx="2599944" cy="3200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>
              <a:spcBef>
                <a:spcPts val="350"/>
              </a:spcBef>
            </a:pPr>
            <a:r>
              <a:rPr lang="ru" b="1" sz="2400">
                <a:solidFill>
                  <a:srgbClr val="FF0000"/>
                </a:solidFill>
                <a:latin typeface="Arial"/>
              </a:rPr>
              <a:t>Дружи со светом</a:t>
            </a:r>
          </a:p>
        </p:txBody>
      </p:sp>
      <p:sp>
        <p:nvSpPr>
          <p:cNvPr id="4" name=""/>
          <p:cNvSpPr/>
          <p:nvPr/>
        </p:nvSpPr>
        <p:spPr>
          <a:xfrm>
            <a:off x="338328" y="4727448"/>
            <a:ext cx="6879336" cy="29260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just" marL="701108" indent="-228600">
              <a:lnSpc>
                <a:spcPct val="115000"/>
              </a:lnSpc>
              <a:spcAft>
                <a:spcPts val="1610"/>
              </a:spcAft>
            </a:pPr>
            <a:r>
              <a:rPr lang="ru" sz="1800">
                <a:latin typeface="Arial"/>
              </a:rPr>
              <a:t>1. Если увидел оголенный провод, неисправный выключатель, розетку - сразу сообщи об этом взрослым. Никогда не тяни электрический провод руками.</a:t>
            </a:r>
          </a:p>
          <a:p>
            <a:pPr algn="just" marL="701108" indent="-228600">
              <a:lnSpc>
                <a:spcPct val="115000"/>
              </a:lnSpc>
              <a:spcAft>
                <a:spcPts val="1610"/>
              </a:spcAft>
            </a:pPr>
            <a:r>
              <a:rPr lang="ru" sz="1800">
                <a:latin typeface="Arial"/>
              </a:rPr>
              <a:t>2. Если произошло возгорание электрического прибора, нельзя тушить его водой. Необходимо накинуть на источник возгорания плотную тяжелую ткань.</a:t>
            </a:r>
          </a:p>
          <a:p>
            <a:pPr algn="just" indent="0">
              <a:lnSpc>
                <a:spcPct val="115000"/>
              </a:lnSpc>
            </a:pPr>
            <a:r>
              <a:rPr lang="ru" b="1" i="1" sz="1800">
                <a:latin typeface="Arial"/>
              </a:rPr>
              <a:t>ПОМНИ</a:t>
            </a:r>
            <a:r>
              <a:rPr lang="ru" i="1" sz="1800">
                <a:latin typeface="Arial"/>
              </a:rPr>
              <a:t>! Электронагревательные приборы нельзя оставлять включенными в сеть.</a:t>
            </a:r>
          </a:p>
        </p:txBody>
      </p:sp>
      <p:sp>
        <p:nvSpPr>
          <p:cNvPr id="5" name=""/>
          <p:cNvSpPr/>
          <p:nvPr/>
        </p:nvSpPr>
        <p:spPr>
          <a:xfrm>
            <a:off x="3944112" y="9086088"/>
            <a:ext cx="3264408" cy="4937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r" indent="0">
              <a:spcAft>
                <a:spcPts val="210"/>
              </a:spcAft>
            </a:pPr>
            <a:r>
              <a:rPr lang="ru" b="1" i="1" sz="1600">
                <a:latin typeface="Arial"/>
              </a:rPr>
              <a:t>Пожарная охрана </a:t>
            </a:r>
            <a:r>
              <a:rPr lang="ru" i="1" sz="1600">
                <a:latin typeface="Arial"/>
              </a:rPr>
              <a:t>- </a:t>
            </a:r>
            <a:r>
              <a:rPr lang="ru" b="1" i="1" sz="1600">
                <a:latin typeface="Arial"/>
              </a:rPr>
              <a:t>01</a:t>
            </a:r>
          </a:p>
          <a:p>
            <a:pPr algn="r" indent="0"/>
            <a:r>
              <a:rPr lang="ru" b="1" i="1" sz="1600">
                <a:latin typeface="Arial"/>
              </a:rPr>
              <a:t>(с мобильного телефона - 101)</a:t>
            </a:r>
          </a:p>
        </p:txBody>
      </p:sp>
      <p:sp>
        <p:nvSpPr>
          <p:cNvPr id="6" name=""/>
          <p:cNvSpPr/>
          <p:nvPr/>
        </p:nvSpPr>
        <p:spPr>
          <a:xfrm>
            <a:off x="7117080" y="10098024"/>
            <a:ext cx="91440" cy="1249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Calibri"/>
              </a:rPr>
              <a:t>5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460248" y="1466088"/>
            <a:ext cx="2081784" cy="2377440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2362200" y="6291072"/>
            <a:ext cx="3002280" cy="2386584"/>
          </a:xfrm>
          <a:prstGeom prst="rect">
            <a:avLst/>
          </a:prstGeom>
        </p:spPr>
      </p:pic>
      <p:sp>
        <p:nvSpPr>
          <p:cNvPr id="4" name=""/>
          <p:cNvSpPr/>
          <p:nvPr/>
        </p:nvSpPr>
        <p:spPr>
          <a:xfrm>
            <a:off x="1807464" y="402336"/>
            <a:ext cx="4312920" cy="3261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ru" b="1" sz="2400">
                <a:solidFill>
                  <a:srgbClr val="FF0000"/>
                </a:solidFill>
                <a:latin typeface="Arial"/>
              </a:rPr>
              <a:t>Как уберечься в Интернете?</a:t>
            </a:r>
          </a:p>
        </p:txBody>
      </p:sp>
      <p:sp>
        <p:nvSpPr>
          <p:cNvPr id="5" name=""/>
          <p:cNvSpPr/>
          <p:nvPr/>
        </p:nvSpPr>
        <p:spPr>
          <a:xfrm>
            <a:off x="2676144" y="1127760"/>
            <a:ext cx="4535424" cy="29718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just" indent="2425700">
              <a:lnSpc>
                <a:spcPct val="115000"/>
              </a:lnSpc>
            </a:pPr>
            <a:r>
              <a:rPr lang="ru" sz="1800">
                <a:latin typeface="Arial"/>
              </a:rPr>
              <a:t>1. Если в сети Интернет малознакомые либо незнакомые люди</a:t>
            </a:r>
          </a:p>
          <a:p>
            <a:pPr algn="just" indent="0">
              <a:lnSpc>
                <a:spcPct val="115000"/>
              </a:lnSpc>
              <a:spcAft>
                <a:spcPts val="1610"/>
              </a:spcAft>
            </a:pPr>
            <a:r>
              <a:rPr lang="ru" sz="1800">
                <a:latin typeface="Arial"/>
              </a:rPr>
              <a:t>спрашивают твои личные данные (фамилию, имя, дату рождения, адрес), никогда не сообщай им об этом.</a:t>
            </a:r>
          </a:p>
          <a:p>
            <a:pPr algn="just" indent="0">
              <a:lnSpc>
                <a:spcPct val="115000"/>
              </a:lnSpc>
            </a:pPr>
            <a:r>
              <a:rPr lang="ru" sz="1800">
                <a:latin typeface="Arial"/>
              </a:rPr>
              <a:t>2. Если поступило сообщение с текстом «Срочно положи денег, потом верну» или «Позвони на номер», - не перезванивай -это могут быть мошенники.</a:t>
            </a:r>
          </a:p>
        </p:txBody>
      </p:sp>
      <p:sp>
        <p:nvSpPr>
          <p:cNvPr id="6" name=""/>
          <p:cNvSpPr/>
          <p:nvPr/>
        </p:nvSpPr>
        <p:spPr>
          <a:xfrm>
            <a:off x="710184" y="4453128"/>
            <a:ext cx="6507480" cy="8564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marL="189552" indent="-241300">
              <a:lnSpc>
                <a:spcPct val="115000"/>
              </a:lnSpc>
            </a:pPr>
            <a:r>
              <a:rPr lang="ru" sz="1800">
                <a:latin typeface="Arial"/>
              </a:rPr>
              <a:t>3. Если в сети Интернет незнакомые люди предлагают встречу - не соглашайся и не верь им, так как в социальных сетях многие о себе рассказывают не- правду.</a:t>
            </a:r>
          </a:p>
        </p:txBody>
      </p:sp>
      <p:sp>
        <p:nvSpPr>
          <p:cNvPr id="7" name=""/>
          <p:cNvSpPr/>
          <p:nvPr/>
        </p:nvSpPr>
        <p:spPr>
          <a:xfrm>
            <a:off x="347472" y="5660136"/>
            <a:ext cx="6867144" cy="53949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115000"/>
              </a:lnSpc>
            </a:pPr>
            <a:r>
              <a:rPr lang="ru" b="1" i="1" sz="1800">
                <a:latin typeface="Arial"/>
              </a:rPr>
              <a:t>ПОМНИ! </a:t>
            </a:r>
            <a:r>
              <a:rPr lang="ru" i="1" sz="1800">
                <a:latin typeface="Arial"/>
              </a:rPr>
              <a:t>Нельзя отправлять фотографии (свои, своей семьи) людям, которых ты не знаешь.</a:t>
            </a:r>
          </a:p>
        </p:txBody>
      </p:sp>
      <p:sp>
        <p:nvSpPr>
          <p:cNvPr id="8" name=""/>
          <p:cNvSpPr/>
          <p:nvPr/>
        </p:nvSpPr>
        <p:spPr>
          <a:xfrm>
            <a:off x="3675888" y="9360408"/>
            <a:ext cx="3547872" cy="4968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r" indent="0">
              <a:lnSpc>
                <a:spcPct val="115000"/>
              </a:lnSpc>
            </a:pPr>
            <a:r>
              <a:rPr lang="ru" b="1" i="1" sz="1600">
                <a:latin typeface="Arial"/>
              </a:rPr>
              <a:t>Единый номер экстренных служб для мобильного телефона </a:t>
            </a:r>
            <a:r>
              <a:rPr lang="ru" i="1" sz="1600">
                <a:latin typeface="Arial"/>
              </a:rPr>
              <a:t>- </a:t>
            </a:r>
            <a:r>
              <a:rPr lang="ru" b="1" i="1" sz="1600">
                <a:latin typeface="Arial"/>
              </a:rPr>
              <a:t>112</a:t>
            </a:r>
          </a:p>
        </p:txBody>
      </p:sp>
      <p:sp>
        <p:nvSpPr>
          <p:cNvPr id="9" name=""/>
          <p:cNvSpPr/>
          <p:nvPr/>
        </p:nvSpPr>
        <p:spPr>
          <a:xfrm>
            <a:off x="7117080" y="10098024"/>
            <a:ext cx="94488" cy="1249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Calibri"/>
              </a:rPr>
              <a:t>6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2490216" y="6934200"/>
            <a:ext cx="2264664" cy="1938528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2218944" y="402336"/>
            <a:ext cx="3346704" cy="3230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ru" b="1" sz="2400">
                <a:solidFill>
                  <a:srgbClr val="FF0000"/>
                </a:solidFill>
                <a:latin typeface="Arial"/>
              </a:rPr>
              <a:t>Берегись злой собаки</a:t>
            </a:r>
          </a:p>
        </p:txBody>
      </p:sp>
      <p:sp>
        <p:nvSpPr>
          <p:cNvPr id="4" name=""/>
          <p:cNvSpPr/>
          <p:nvPr/>
        </p:nvSpPr>
        <p:spPr>
          <a:xfrm>
            <a:off x="341376" y="1124712"/>
            <a:ext cx="6867144" cy="35783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just" indent="241300">
              <a:lnSpc>
                <a:spcPct val="115000"/>
              </a:lnSpc>
            </a:pPr>
            <a:r>
              <a:rPr lang="ru" sz="1800">
                <a:latin typeface="Arial"/>
              </a:rPr>
              <a:t>1. Если собака готова напасть:</a:t>
            </a:r>
          </a:p>
          <a:p>
            <a:pPr algn="just" indent="254000">
              <a:lnSpc>
                <a:spcPct val="93000"/>
              </a:lnSpc>
            </a:pPr>
            <a:r>
              <a:rPr lang="ru" sz="2700">
                <a:latin typeface="Arial"/>
              </a:rPr>
              <a:t>&gt; </a:t>
            </a:r>
            <a:r>
              <a:rPr lang="ru" sz="1800">
                <a:latin typeface="Arial"/>
              </a:rPr>
              <a:t>не беги, чтобы не вызвать у нее охотничий инстинкт нападения сзади;</a:t>
            </a:r>
          </a:p>
          <a:p>
            <a:pPr algn="just" indent="254000"/>
            <a:r>
              <a:rPr lang="ru" sz="2700">
                <a:latin typeface="Arial"/>
              </a:rPr>
              <a:t>&gt; </a:t>
            </a:r>
            <a:r>
              <a:rPr lang="ru" sz="1800">
                <a:latin typeface="Arial"/>
              </a:rPr>
              <a:t>остановись и твердо подай команды: «Стоять!», «Сидеть!», «Лежать!», «Фу!». Иногда серия команд приводит собаку в растерянность;</a:t>
            </a:r>
          </a:p>
          <a:p>
            <a:pPr algn="just" indent="254000">
              <a:lnSpc>
                <a:spcPct val="93000"/>
              </a:lnSpc>
            </a:pPr>
            <a:r>
              <a:rPr lang="ru" sz="2700">
                <a:latin typeface="Arial"/>
              </a:rPr>
              <a:t>&gt; </a:t>
            </a:r>
            <a:r>
              <a:rPr lang="ru" sz="1800">
                <a:latin typeface="Arial"/>
              </a:rPr>
              <a:t>чтобы выиграть время, брось в сторону собаки любой предмет, не поднимая высоко руку;</a:t>
            </a:r>
          </a:p>
          <a:p>
            <a:pPr algn="just" indent="254000">
              <a:lnSpc>
                <a:spcPct val="77000"/>
              </a:lnSpc>
              <a:spcAft>
                <a:spcPts val="1820"/>
              </a:spcAft>
            </a:pPr>
            <a:r>
              <a:rPr lang="ru" sz="2700">
                <a:latin typeface="Arial"/>
              </a:rPr>
              <a:t>&gt; </a:t>
            </a:r>
            <a:r>
              <a:rPr lang="ru" sz="1800">
                <a:latin typeface="Arial"/>
              </a:rPr>
              <a:t>защищайся с помощью палки, камней, сумки.</a:t>
            </a:r>
          </a:p>
          <a:p>
            <a:pPr algn="just" indent="241300">
              <a:lnSpc>
                <a:spcPct val="115000"/>
              </a:lnSpc>
            </a:pPr>
            <a:r>
              <a:rPr lang="ru" sz="1800">
                <a:latin typeface="Arial"/>
              </a:rPr>
              <a:t>2. Если собака укусила:</a:t>
            </a:r>
          </a:p>
          <a:p>
            <a:pPr algn="just" indent="241300">
              <a:lnSpc>
                <a:spcPct val="77000"/>
              </a:lnSpc>
            </a:pPr>
            <a:r>
              <a:rPr lang="ru" sz="2700">
                <a:latin typeface="Arial"/>
              </a:rPr>
              <a:t>&gt; </a:t>
            </a:r>
            <a:r>
              <a:rPr lang="ru" sz="1800">
                <a:latin typeface="Arial"/>
              </a:rPr>
              <a:t>промой место укуса обильным количеством воды с мылом,</a:t>
            </a:r>
          </a:p>
        </p:txBody>
      </p:sp>
      <p:sp>
        <p:nvSpPr>
          <p:cNvPr id="5" name=""/>
          <p:cNvSpPr/>
          <p:nvPr/>
        </p:nvSpPr>
        <p:spPr>
          <a:xfrm>
            <a:off x="350520" y="4797552"/>
            <a:ext cx="6858000" cy="17160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just" indent="0">
              <a:lnSpc>
                <a:spcPct val="115000"/>
              </a:lnSpc>
            </a:pPr>
            <a:r>
              <a:rPr lang="ru" sz="1800">
                <a:latin typeface="Arial"/>
              </a:rPr>
              <a:t>а лучше - перекисью водорода, окружность раны смажь йодом, наложи чистую повязку;</a:t>
            </a:r>
          </a:p>
          <a:p>
            <a:pPr algn="just" indent="254000">
              <a:lnSpc>
                <a:spcPct val="92000"/>
              </a:lnSpc>
              <a:spcAft>
                <a:spcPts val="1820"/>
              </a:spcAft>
            </a:pPr>
            <a:r>
              <a:rPr lang="ru" sz="2700">
                <a:latin typeface="Arial"/>
              </a:rPr>
              <a:t>&gt; </a:t>
            </a:r>
            <a:r>
              <a:rPr lang="ru" sz="1800">
                <a:latin typeface="Arial"/>
              </a:rPr>
              <a:t>обязательно обратись в травмпункт, где окажут квалифицированную медицинскую помощь.</a:t>
            </a:r>
          </a:p>
          <a:p>
            <a:pPr indent="0">
              <a:lnSpc>
                <a:spcPct val="115000"/>
              </a:lnSpc>
            </a:pPr>
            <a:r>
              <a:rPr lang="ru" b="1" i="1" sz="1800">
                <a:latin typeface="Arial"/>
              </a:rPr>
              <a:t>ПОМНИ! </a:t>
            </a:r>
            <a:r>
              <a:rPr lang="ru" i="1" sz="1800">
                <a:latin typeface="Arial"/>
              </a:rPr>
              <a:t>Не всегда собака - друг человека</a:t>
            </a:r>
            <a:r>
              <a:rPr lang="ru" i="1" sz="1600">
                <a:latin typeface="Arial"/>
              </a:rPr>
              <a:t>.</a:t>
            </a:r>
          </a:p>
        </p:txBody>
      </p:sp>
      <p:sp>
        <p:nvSpPr>
          <p:cNvPr id="6" name=""/>
          <p:cNvSpPr/>
          <p:nvPr/>
        </p:nvSpPr>
        <p:spPr>
          <a:xfrm>
            <a:off x="3675888" y="9433560"/>
            <a:ext cx="3547872" cy="4968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r" indent="0">
              <a:lnSpc>
                <a:spcPct val="115000"/>
              </a:lnSpc>
            </a:pPr>
            <a:r>
              <a:rPr lang="ru" b="1" i="1" sz="1600">
                <a:latin typeface="Arial"/>
              </a:rPr>
              <a:t>Единый номер экстренных служб для мобильного телефона </a:t>
            </a:r>
            <a:r>
              <a:rPr lang="ru" i="1" sz="1600">
                <a:latin typeface="Arial"/>
              </a:rPr>
              <a:t>- </a:t>
            </a:r>
            <a:r>
              <a:rPr lang="ru" b="1" i="1" sz="1600">
                <a:latin typeface="Arial"/>
              </a:rPr>
              <a:t>112</a:t>
            </a:r>
          </a:p>
        </p:txBody>
      </p:sp>
      <p:sp>
        <p:nvSpPr>
          <p:cNvPr id="7" name=""/>
          <p:cNvSpPr/>
          <p:nvPr/>
        </p:nvSpPr>
        <p:spPr>
          <a:xfrm>
            <a:off x="7117080" y="10098024"/>
            <a:ext cx="94488" cy="1249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Calibri"/>
              </a:rPr>
              <a:t>7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289560" y="1280160"/>
            <a:ext cx="2228088" cy="2197608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2511552" y="6181344"/>
            <a:ext cx="3331464" cy="2645664"/>
          </a:xfrm>
          <a:prstGeom prst="rect">
            <a:avLst/>
          </a:prstGeom>
        </p:spPr>
      </p:pic>
      <p:sp>
        <p:nvSpPr>
          <p:cNvPr id="4" name=""/>
          <p:cNvSpPr/>
          <p:nvPr/>
        </p:nvSpPr>
        <p:spPr>
          <a:xfrm>
            <a:off x="2090928" y="408432"/>
            <a:ext cx="3386328" cy="2987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ru" b="1" sz="2400">
                <a:solidFill>
                  <a:srgbClr val="FF0000"/>
                </a:solidFill>
                <a:latin typeface="Arial"/>
              </a:rPr>
              <a:t>Безопасность на воде</a:t>
            </a:r>
          </a:p>
        </p:txBody>
      </p:sp>
      <p:sp>
        <p:nvSpPr>
          <p:cNvPr id="5" name=""/>
          <p:cNvSpPr/>
          <p:nvPr/>
        </p:nvSpPr>
        <p:spPr>
          <a:xfrm>
            <a:off x="2618232" y="1255776"/>
            <a:ext cx="4599432" cy="23622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115000"/>
              </a:lnSpc>
              <a:spcAft>
                <a:spcPts val="1610"/>
              </a:spcAft>
            </a:pPr>
            <a:r>
              <a:rPr lang="ru" sz="1800">
                <a:latin typeface="Arial"/>
              </a:rPr>
              <a:t>1. Если очень хочется купаться, но рядом нет родителей либо взрослых, то в воду лезть не стоит.</a:t>
            </a:r>
          </a:p>
          <a:p>
            <a:pPr indent="0">
              <a:lnSpc>
                <a:spcPct val="115000"/>
              </a:lnSpc>
            </a:pPr>
            <a:r>
              <a:rPr lang="ru" sz="1800">
                <a:latin typeface="Arial"/>
              </a:rPr>
              <a:t>2.Если даже умеешь хорошо плавать, нельзя купаться в глубоких местах и тем более заплывать за буйки даже в присутствии родителей.</a:t>
            </a:r>
          </a:p>
        </p:txBody>
      </p:sp>
      <p:sp>
        <p:nvSpPr>
          <p:cNvPr id="6" name=""/>
          <p:cNvSpPr/>
          <p:nvPr/>
        </p:nvSpPr>
        <p:spPr>
          <a:xfrm>
            <a:off x="350520" y="4209288"/>
            <a:ext cx="6839712" cy="5516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just" indent="0">
              <a:lnSpc>
                <a:spcPct val="115000"/>
              </a:lnSpc>
            </a:pPr>
            <a:r>
              <a:rPr lang="ru" b="1" i="1" sz="1800">
                <a:latin typeface="Arial"/>
              </a:rPr>
              <a:t>ПОМНИ! </a:t>
            </a:r>
            <a:r>
              <a:rPr lang="ru" i="1" sz="1800">
                <a:latin typeface="Arial"/>
              </a:rPr>
              <a:t>Категорически запрещается играть на воде в игры, во время которых нужно топить друг друга!</a:t>
            </a:r>
          </a:p>
        </p:txBody>
      </p:sp>
      <p:sp>
        <p:nvSpPr>
          <p:cNvPr id="7" name=""/>
          <p:cNvSpPr/>
          <p:nvPr/>
        </p:nvSpPr>
        <p:spPr>
          <a:xfrm>
            <a:off x="347472" y="5114544"/>
            <a:ext cx="6867144" cy="8564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just" indent="0">
              <a:lnSpc>
                <a:spcPct val="115000"/>
              </a:lnSpc>
            </a:pPr>
            <a:r>
              <a:rPr lang="ru" b="1" i="1" sz="1800">
                <a:latin typeface="Arial"/>
              </a:rPr>
              <a:t>ПОМНИ! </a:t>
            </a:r>
            <a:r>
              <a:rPr lang="ru" i="1" sz="1800">
                <a:latin typeface="Arial"/>
              </a:rPr>
              <a:t>Ни в коем случае нельзя купаться в местах, возле которых размещены щиты с надписью «Купаться строго запрещено!».</a:t>
            </a:r>
          </a:p>
        </p:txBody>
      </p:sp>
      <p:sp>
        <p:nvSpPr>
          <p:cNvPr id="8" name=""/>
          <p:cNvSpPr/>
          <p:nvPr/>
        </p:nvSpPr>
        <p:spPr>
          <a:xfrm>
            <a:off x="1868424" y="9445752"/>
            <a:ext cx="5340096" cy="49987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r" indent="0">
              <a:lnSpc>
                <a:spcPct val="115000"/>
              </a:lnSpc>
            </a:pPr>
            <a:r>
              <a:rPr lang="ru" b="1" i="1" sz="1600">
                <a:latin typeface="Arial"/>
              </a:rPr>
              <a:t>Полиция </a:t>
            </a:r>
            <a:r>
              <a:rPr lang="ru" i="1" sz="1600">
                <a:latin typeface="Arial"/>
              </a:rPr>
              <a:t>- </a:t>
            </a:r>
            <a:r>
              <a:rPr lang="ru" b="1" i="1" sz="1600">
                <a:latin typeface="Arial"/>
              </a:rPr>
              <a:t>02 (с мобильного телефона -102) Скорая помощь </a:t>
            </a:r>
            <a:r>
              <a:rPr lang="ru" i="1" sz="1600">
                <a:latin typeface="Arial"/>
              </a:rPr>
              <a:t>- </a:t>
            </a:r>
            <a:r>
              <a:rPr lang="ru" b="1" i="1" sz="1600">
                <a:latin typeface="Arial"/>
              </a:rPr>
              <a:t>03 (с мобильного телефона -103)</a:t>
            </a:r>
          </a:p>
        </p:txBody>
      </p:sp>
      <p:sp>
        <p:nvSpPr>
          <p:cNvPr id="9" name=""/>
          <p:cNvSpPr/>
          <p:nvPr/>
        </p:nvSpPr>
        <p:spPr>
          <a:xfrm>
            <a:off x="7117080" y="10098024"/>
            <a:ext cx="97536" cy="1249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Calibri"/>
              </a:rPr>
              <a:t>8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381000" y="1094232"/>
            <a:ext cx="2066544" cy="2459736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2974848" y="6885432"/>
            <a:ext cx="1511808" cy="1926336"/>
          </a:xfrm>
          <a:prstGeom prst="rect">
            <a:avLst/>
          </a:prstGeom>
        </p:spPr>
      </p:pic>
      <p:sp>
        <p:nvSpPr>
          <p:cNvPr id="4" name=""/>
          <p:cNvSpPr/>
          <p:nvPr/>
        </p:nvSpPr>
        <p:spPr>
          <a:xfrm>
            <a:off x="2157984" y="408432"/>
            <a:ext cx="3602736" cy="3169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400">
                <a:solidFill>
                  <a:srgbClr val="FF0000"/>
                </a:solidFill>
                <a:latin typeface="Arial"/>
              </a:rPr>
              <a:t>Правила передвижения</a:t>
            </a:r>
          </a:p>
        </p:txBody>
      </p:sp>
      <p:sp>
        <p:nvSpPr>
          <p:cNvPr id="5" name=""/>
          <p:cNvSpPr/>
          <p:nvPr/>
        </p:nvSpPr>
        <p:spPr>
          <a:xfrm>
            <a:off x="2560320" y="1127760"/>
            <a:ext cx="4651248" cy="20482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just" indent="0">
              <a:lnSpc>
                <a:spcPct val="115000"/>
              </a:lnSpc>
            </a:pPr>
            <a:r>
              <a:rPr lang="ru" sz="1800">
                <a:latin typeface="Arial"/>
              </a:rPr>
              <a:t>1. Если нужно перейти дорогу, то это можно сделать только по специальному пешеходному переходу, обозначенному «зеброй» на зеленый свет светофора.</a:t>
            </a:r>
          </a:p>
          <a:p>
            <a:pPr algn="just" indent="0">
              <a:lnSpc>
                <a:spcPct val="115000"/>
              </a:lnSpc>
            </a:pPr>
            <a:r>
              <a:rPr lang="ru" sz="1800">
                <a:latin typeface="Arial"/>
              </a:rPr>
              <a:t>2. Если нужно перейти дорогу, обязательно посмотри сначала налево, потом направо, чтобы увидеть близко идущий транспорт.</a:t>
            </a:r>
          </a:p>
        </p:txBody>
      </p:sp>
      <p:sp>
        <p:nvSpPr>
          <p:cNvPr id="7" name=""/>
          <p:cNvSpPr/>
          <p:nvPr/>
        </p:nvSpPr>
        <p:spPr>
          <a:xfrm>
            <a:off x="2560320" y="3566160"/>
            <a:ext cx="4642104" cy="2133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just" indent="2209800"/>
            <a:r>
              <a:rPr lang="ru" sz="1800">
                <a:latin typeface="Arial"/>
              </a:rPr>
              <a:t>3.Если нужно перейти дорогу, выйдя из</a:t>
            </a:r>
          </a:p>
        </p:txBody>
      </p:sp>
      <p:sp>
        <p:nvSpPr>
          <p:cNvPr id="8" name=""/>
          <p:cNvSpPr/>
          <p:nvPr/>
        </p:nvSpPr>
        <p:spPr>
          <a:xfrm>
            <a:off x="341376" y="3779520"/>
            <a:ext cx="6876288" cy="9052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just" indent="2209800">
              <a:lnSpc>
                <a:spcPct val="115000"/>
              </a:lnSpc>
            </a:pPr>
            <a:r>
              <a:rPr lang="ru" sz="1800">
                <a:latin typeface="Arial"/>
              </a:rPr>
              <a:t>автобуса, маршрутного такси, дождись, когда транспорт отъедет от остановки, убедись в безопасности движения на дороге, затем спокойно перейти ее.</a:t>
            </a:r>
          </a:p>
        </p:txBody>
      </p:sp>
      <p:sp>
        <p:nvSpPr>
          <p:cNvPr id="9" name=""/>
          <p:cNvSpPr/>
          <p:nvPr/>
        </p:nvSpPr>
        <p:spPr>
          <a:xfrm>
            <a:off x="347472" y="5056632"/>
            <a:ext cx="6870192" cy="15727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just" indent="0">
              <a:lnSpc>
                <a:spcPct val="115000"/>
              </a:lnSpc>
              <a:spcAft>
                <a:spcPts val="700"/>
              </a:spcAft>
            </a:pPr>
            <a:r>
              <a:rPr lang="ru" b="1" i="1" sz="1800">
                <a:latin typeface="Arial"/>
              </a:rPr>
              <a:t>ПОМНИ! </a:t>
            </a:r>
            <a:r>
              <a:rPr lang="ru" i="1" sz="1800">
                <a:latin typeface="Arial"/>
              </a:rPr>
              <a:t>Ни при каких обстоятельствах не выбегай на дорогу перед движущимся автомобилем.</a:t>
            </a:r>
          </a:p>
          <a:p>
            <a:pPr algn="just" indent="0">
              <a:lnSpc>
                <a:spcPct val="115000"/>
              </a:lnSpc>
            </a:pPr>
            <a:r>
              <a:rPr lang="ru" b="1" i="1" sz="1800">
                <a:latin typeface="Arial"/>
              </a:rPr>
              <a:t>ПОМНИ: </a:t>
            </a:r>
            <a:r>
              <a:rPr lang="ru" i="1" sz="1800">
                <a:latin typeface="Arial"/>
              </a:rPr>
              <a:t>В любой ситуации необходимо убедиться в безопасности своего движения, даже несмотря на то, что водители обязаны пропускать людей.</a:t>
            </a:r>
          </a:p>
        </p:txBody>
      </p:sp>
      <p:sp>
        <p:nvSpPr>
          <p:cNvPr id="10" name=""/>
          <p:cNvSpPr/>
          <p:nvPr/>
        </p:nvSpPr>
        <p:spPr>
          <a:xfrm>
            <a:off x="1822704" y="9101328"/>
            <a:ext cx="5385816" cy="5029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r" indent="0">
              <a:lnSpc>
                <a:spcPct val="115000"/>
              </a:lnSpc>
            </a:pPr>
            <a:r>
              <a:rPr lang="ru" b="1" i="1" sz="1600">
                <a:latin typeface="Arial"/>
              </a:rPr>
              <a:t>Полиция </a:t>
            </a:r>
            <a:r>
              <a:rPr lang="ru" i="1" sz="1600">
                <a:latin typeface="Arial"/>
              </a:rPr>
              <a:t>- </a:t>
            </a:r>
            <a:r>
              <a:rPr lang="ru" b="1" i="1" sz="1600">
                <a:latin typeface="Arial"/>
              </a:rPr>
              <a:t>02 (с мобильного телефона -102) Скорая помощь </a:t>
            </a:r>
            <a:r>
              <a:rPr lang="ru" i="1" sz="1600">
                <a:latin typeface="Arial"/>
              </a:rPr>
              <a:t>- </a:t>
            </a:r>
            <a:r>
              <a:rPr lang="ru" b="1" i="1" sz="1600">
                <a:latin typeface="Arial"/>
              </a:rPr>
              <a:t>03 (с мобильного телефона - 103)</a:t>
            </a:r>
          </a:p>
        </p:txBody>
      </p:sp>
      <p:sp>
        <p:nvSpPr>
          <p:cNvPr id="11" name=""/>
          <p:cNvSpPr/>
          <p:nvPr/>
        </p:nvSpPr>
        <p:spPr>
          <a:xfrm>
            <a:off x="7117080" y="10098024"/>
            <a:ext cx="94488" cy="1249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Calibri"/>
              </a:rPr>
              <a:t>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core.xml><?xml version="1.0" encoding="utf-8"?>
<cp:coreProperties xmlns:cp="http://schemas.openxmlformats.org/package/2006/metadata/core-properties" xmlns:dc="http://purl.org/dc/elements/1.1/">
  <dc:title/>
  <dc:subject/>
  <dc:creator>User04</dc:creator>
  <cp:keywords/>
</cp:coreProperties>
</file>